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Calibri"/>
      <p:regular r:id="rId29"/>
      <p:bold r:id="rId30"/>
      <p:italic r:id="rId31"/>
      <p:boldItalic r:id="rId32"/>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libri-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libri-italic.fntdata"/><Relationship Id="rId30" Type="http://schemas.openxmlformats.org/officeDocument/2006/relationships/font" Target="fonts/Calibri-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alibri-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pository.elearning.ekt.gr/elearning/handle/11635/121"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pository.elearning.ekt.gr/elearning/handle/11635/12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 name="Shape 31"/>
        <p:cNvGrpSpPr/>
        <p:nvPr/>
      </p:nvGrpSpPr>
      <p:grpSpPr>
        <a:xfrm>
          <a:off x="0" y="0"/>
          <a:ext cx="0" cy="0"/>
          <a:chOff x="0" y="0"/>
          <a:chExt cx="0" cy="0"/>
        </a:xfrm>
      </p:grpSpPr>
      <p:sp>
        <p:nvSpPr>
          <p:cNvPr id="32" name="Shape 3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 name="Shape 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Στην ενότητα αυτή θα μάθετε πως να εισάγετε τεκμήρια σε αποθετήριο σε μορφή ηλεκτρονικών αρχείων. </a:t>
            </a:r>
            <a:r>
              <a:rPr lang="en" sz="1200">
                <a:solidFill>
                  <a:schemeClr val="dk1"/>
                </a:solidFill>
                <a:latin typeface="Calibri"/>
                <a:ea typeface="Calibri"/>
                <a:cs typeface="Calibri"/>
                <a:sym typeface="Calibri"/>
              </a:rPr>
              <a:t>Θα γνωρίσετε ποιες ηλεκτρονικές μορφές αρχείων διευκολύνουν την εισαγωγή και θα δείτε </a:t>
            </a:r>
            <a:r>
              <a:rPr lang="en"/>
              <a:t>παραδείγματα εισαγωγής μεταδεδομένων σε αποθετήριο.  </a:t>
            </a:r>
          </a:p>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Στην επόμενη οθόνη που εμφανίζεται βλέπετε τις αλλαγές και διορθώσεις που κάνατε στα τεκμήρια με τα Handles  11635/133 και 11635/121 και Internal IDs 90 και 46 αντίστοιχα. </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Εφοσον συμφωνείτε, πατάτε Apply changes για να εφαρμοστεί η εισαγωγή. Σε διαφορετική περίπτωση πατάτε Cancel και ακυρώνετε τη διαδικασία. </a:t>
            </a: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 </a:t>
            </a:r>
          </a:p>
          <a:p>
            <a:pPr lvl="0" rtl="0">
              <a:spcBef>
                <a:spcPts val="0"/>
              </a:spcBef>
              <a:buClr>
                <a:schemeClr val="dk1"/>
              </a:buClr>
              <a:buFont typeface="Arial"/>
              <a:buNone/>
            </a:pPr>
            <a:r>
              <a:t/>
            </a:r>
            <a:endParaRPr sz="1200">
              <a:solidFill>
                <a:schemeClr val="dk1"/>
              </a:solidFill>
            </a:endParaRPr>
          </a:p>
          <a:p>
            <a:pPr lvl="0" rtl="0">
              <a:spcBef>
                <a:spcPts val="0"/>
              </a:spcBef>
              <a:buClr>
                <a:schemeClr val="dk1"/>
              </a:buClr>
              <a:buSzPct val="91666"/>
              <a:buFont typeface="Arial"/>
              <a:buNone/>
            </a:pPr>
            <a:r>
              <a:rPr lang="en" sz="1200">
                <a:solidFill>
                  <a:schemeClr val="dk1"/>
                </a:solidFill>
              </a:rPr>
              <a:t>.</a:t>
            </a:r>
            <a:r>
              <a:rPr lang="en" sz="1200">
                <a:solidFill>
                  <a:schemeClr val="hlink"/>
                </a:solidFill>
              </a:rPr>
              <a:t> </a:t>
            </a:r>
          </a:p>
          <a:p>
            <a:pPr lvl="0" rtl="0">
              <a:spcBef>
                <a:spcPts val="0"/>
              </a:spcBef>
              <a:buClr>
                <a:schemeClr val="dk1"/>
              </a:buClr>
              <a:buFont typeface="Arial"/>
              <a:buNone/>
            </a:pPr>
            <a:r>
              <a:t/>
            </a:r>
            <a:endParaRPr sz="1200">
              <a:solidFill>
                <a:schemeClr val="dk1"/>
              </a:solidFill>
            </a:endParaRPr>
          </a:p>
          <a:p>
            <a:pPr lvl="0" rtl="0">
              <a:spcBef>
                <a:spcPts val="0"/>
              </a:spcBef>
              <a:buClr>
                <a:schemeClr val="dk1"/>
              </a:buClr>
              <a:buFont typeface="Arial"/>
              <a:buNone/>
            </a:pPr>
            <a:r>
              <a:t/>
            </a:r>
            <a:endParaRPr sz="1200">
              <a:solidFill>
                <a:schemeClr val="dk1"/>
              </a:solidFill>
            </a:endParaRPr>
          </a:p>
          <a:p>
            <a:pPr lvl="0" rtl="0">
              <a:spcBef>
                <a:spcPts val="0"/>
              </a:spcBef>
              <a:buNone/>
            </a:pPr>
            <a:r>
              <a:t/>
            </a:r>
            <a:endParaRPr sz="1200">
              <a:solidFill>
                <a:srgbClr val="1155CC"/>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Η εισαγωγή των μεταδεδομένων ολοκληρώθηκε και έγιναν οι αλλαγες στα δύο τεκμήρια! </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Στην οθόνη βλέπετε τις αλλαγες, δηλαδή τους  νέους Τίτλους και τη Περίληψη που προστέθηκαν καθώς και αυτούς που απομακρύνθηκαν.</a:t>
            </a: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 </a:t>
            </a:r>
          </a:p>
          <a:p>
            <a:pPr lvl="0" rtl="0">
              <a:spcBef>
                <a:spcPts val="0"/>
              </a:spcBef>
              <a:buClr>
                <a:schemeClr val="dk1"/>
              </a:buClr>
              <a:buFont typeface="Arial"/>
              <a:buNone/>
            </a:pPr>
            <a:r>
              <a:t/>
            </a:r>
            <a:endParaRPr sz="1200">
              <a:solidFill>
                <a:schemeClr val="dk1"/>
              </a:solidFill>
            </a:endParaRPr>
          </a:p>
          <a:p>
            <a:pPr lvl="0" rtl="0">
              <a:spcBef>
                <a:spcPts val="0"/>
              </a:spcBef>
              <a:buClr>
                <a:schemeClr val="dk1"/>
              </a:buClr>
              <a:buSzPct val="91666"/>
              <a:buFont typeface="Arial"/>
              <a:buNone/>
            </a:pPr>
            <a:r>
              <a:rPr lang="en" sz="1200">
                <a:solidFill>
                  <a:schemeClr val="dk1"/>
                </a:solidFill>
              </a:rPr>
              <a:t>.</a:t>
            </a:r>
            <a:r>
              <a:rPr lang="en" sz="1200">
                <a:solidFill>
                  <a:schemeClr val="hlink"/>
                </a:solidFill>
              </a:rPr>
              <a:t> </a:t>
            </a:r>
          </a:p>
          <a:p>
            <a:pPr lvl="0" rtl="0">
              <a:spcBef>
                <a:spcPts val="0"/>
              </a:spcBef>
              <a:buClr>
                <a:schemeClr val="dk1"/>
              </a:buClr>
              <a:buFont typeface="Arial"/>
              <a:buNone/>
            </a:pPr>
            <a:r>
              <a:t/>
            </a:r>
            <a:endParaRPr sz="1200">
              <a:solidFill>
                <a:schemeClr val="dk1"/>
              </a:solidFill>
            </a:endParaRPr>
          </a:p>
          <a:p>
            <a:pPr lvl="0" rtl="0">
              <a:spcBef>
                <a:spcPts val="0"/>
              </a:spcBef>
              <a:buClr>
                <a:schemeClr val="dk1"/>
              </a:buClr>
              <a:buFont typeface="Arial"/>
              <a:buNone/>
            </a:pPr>
            <a:r>
              <a:t/>
            </a:r>
            <a:endParaRPr sz="1200">
              <a:solidFill>
                <a:schemeClr val="dk1"/>
              </a:solidFill>
            </a:endParaRPr>
          </a:p>
          <a:p>
            <a:pPr lvl="0" rtl="0">
              <a:spcBef>
                <a:spcPts val="0"/>
              </a:spcBef>
              <a:buNone/>
            </a:pPr>
            <a:r>
              <a:t/>
            </a:r>
            <a:endParaRPr sz="1200">
              <a:solidFill>
                <a:srgbClr val="1155CC"/>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Τα τεκμήρια της Ομάδας Τεκμηρίων E-learning: Ομάδα Τεκμηρίων "Πρακτική εξάσκηση" έχουν πλέον επικαιροποιηθεί.</a:t>
            </a:r>
          </a:p>
          <a:p>
            <a:pPr lvl="0" rtl="0">
              <a:spcBef>
                <a:spcPts val="0"/>
              </a:spcBef>
              <a:buNone/>
            </a:pPr>
            <a:r>
              <a:rPr lang="en">
                <a:solidFill>
                  <a:schemeClr val="dk1"/>
                </a:solidFill>
              </a:rPr>
              <a:t>Μπορείτε να δείτε τις αλλαγές ανοίγοντας τη καρτέλα κάθε τεκμηρίου.</a:t>
            </a:r>
          </a:p>
          <a:p>
            <a:pPr lvl="0" rtl="0">
              <a:spcBef>
                <a:spcPts val="0"/>
              </a:spcBef>
              <a:buNone/>
            </a:pPr>
            <a:r>
              <a:rPr lang="en">
                <a:solidFill>
                  <a:schemeClr val="dk1"/>
                </a:solidFill>
              </a:rPr>
              <a:t>Στο τεκμήριο </a:t>
            </a:r>
            <a:r>
              <a:rPr b="1" i="1" lang="en">
                <a:solidFill>
                  <a:schemeClr val="hlink"/>
                </a:solidFill>
                <a:hlinkClick r:id="rId2"/>
              </a:rPr>
              <a:t>‘Απόψε θα γίνει Ταϊλάνδη‘</a:t>
            </a:r>
            <a:r>
              <a:rPr lang="en">
                <a:solidFill>
                  <a:schemeClr val="dk1"/>
                </a:solidFill>
              </a:rPr>
              <a:t> αντικαταστάθηκαν ο Τιτλος, Εναλλακτικός τίτλος και η Περίληψη ενώ στο τεκμήριο</a:t>
            </a:r>
            <a:r>
              <a:rPr lang="en">
                <a:solidFill>
                  <a:srgbClr val="0000FF"/>
                </a:solidFill>
              </a:rPr>
              <a:t> “</a:t>
            </a:r>
            <a:r>
              <a:rPr b="1" i="1" lang="en">
                <a:solidFill>
                  <a:srgbClr val="0000FF"/>
                </a:solidFill>
              </a:rPr>
              <a:t>Το άρμα που έμεινε στην ιστορία”  </a:t>
            </a:r>
            <a:r>
              <a:rPr lang="en">
                <a:solidFill>
                  <a:schemeClr val="dk1"/>
                </a:solidFill>
              </a:rPr>
              <a:t>προστέθηκε ο Εναλλακτικός τίτλος.</a:t>
            </a:r>
          </a:p>
          <a:p>
            <a:pPr lvl="0" rtl="0">
              <a:spcBef>
                <a:spcPts val="0"/>
              </a:spcBef>
              <a:buNone/>
            </a:pPr>
            <a:r>
              <a:t/>
            </a:r>
            <a:endParaRPr>
              <a:solidFill>
                <a:schemeClr val="dk1"/>
              </a:solidFill>
            </a:endParaRPr>
          </a:p>
          <a:p>
            <a:pPr lvl="0" rtl="0">
              <a:spcBef>
                <a:spcPts val="0"/>
              </a:spcBef>
              <a:buNone/>
            </a:pPr>
            <a:r>
              <a:rPr lang="en">
                <a:solidFill>
                  <a:schemeClr val="dk1"/>
                </a:solidFill>
              </a:rPr>
              <a:t>Με τον ίδιο τρόπο μπορείτε να εισάγετε τα μεταδεδομένα των τεκμηρίων μιας Συλλογής (Collection), Υποσυλλογής (Subcollection) ή των τεκμηρίων  που ανακτήσατε  με αναζήτηση στο αποθετήριο. </a:t>
            </a:r>
          </a:p>
          <a:p>
            <a:pPr lvl="0" rtl="0">
              <a:spcBef>
                <a:spcPts val="0"/>
              </a:spcBef>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Ειδατε πως μπορείτε να εισάγετε σε αποθετήριο επεξεργασμένα μεταδεδομένα τεκμηρίων.</a:t>
            </a:r>
          </a:p>
          <a:p>
            <a:pPr lvl="0" rtl="0">
              <a:spcBef>
                <a:spcPts val="0"/>
              </a:spcBef>
              <a:buNone/>
            </a:pPr>
            <a:r>
              <a:rPr lang="en">
                <a:solidFill>
                  <a:schemeClr val="dk1"/>
                </a:solidFill>
              </a:rPr>
              <a:t>Ακόμα μία σημαντική χρησιμότητα της λειτουργίας αυτής, είναι η εισαγωγή σε αποθετήριο τεκμηρίων που έχετε ήδη εξάγει απο άλλο αποθετήριο. </a:t>
            </a:r>
          </a:p>
          <a:p>
            <a:pPr lvl="0" rtl="0">
              <a:spcBef>
                <a:spcPts val="0"/>
              </a:spcBef>
              <a:buNone/>
            </a:pPr>
            <a:r>
              <a:rPr lang="en">
                <a:solidFill>
                  <a:schemeClr val="dk1"/>
                </a:solidFill>
              </a:rPr>
              <a:t>Τετοιες περιπτώσεις μπορεί να είναι η αντικατάσταση του συστήματος με νεότερη έκδοση ή με άλλη εφαρμογή DSpace. Επίσης η μεταφορά τεκμηρίων απο τη πιλοτική έκδοση του αποθετηρίου στη τελική παραγωγική.</a:t>
            </a:r>
          </a:p>
          <a:p>
            <a:pPr lvl="0" rtl="0">
              <a:spcBef>
                <a:spcPts val="0"/>
              </a:spcBef>
              <a:buNone/>
            </a:pPr>
            <a:r>
              <a:t/>
            </a:r>
            <a:endParaRPr>
              <a:solidFill>
                <a:schemeClr val="dk1"/>
              </a:solidFill>
            </a:endParaRPr>
          </a:p>
          <a:p>
            <a:pPr lvl="0" rtl="0">
              <a:spcBef>
                <a:spcPts val="0"/>
              </a:spcBef>
              <a:buNone/>
            </a:pPr>
            <a:r>
              <a:rPr lang="en"/>
              <a:t>Δείτε στη συνέχεια ένα παράδειγμα εξαγωγής των μεταδεδομένων ενός τεκμηρίου,από τη πιλοτική έκδοση του αποθετηρίου και της εισαγωγής του στη παραγωγική έκδοση.</a:t>
            </a:r>
            <a:r>
              <a:rPr lang="en">
                <a:solidFill>
                  <a:srgbClr val="FF0000"/>
                </a:solidFill>
              </a:rPr>
              <a:t> </a:t>
            </a: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a:spcBef>
                <a:spcPts val="0"/>
              </a:spcBef>
              <a:buNone/>
            </a:pPr>
            <a:r>
              <a:rPr lang="en">
                <a:solidFill>
                  <a:srgbClr val="FF0000"/>
                </a:solidFill>
              </a:rPr>
              <a:t>Για τον ανάδοχο: </a:t>
            </a:r>
            <a:r>
              <a:rPr lang="en" sz="1200">
                <a:solidFill>
                  <a:srgbClr val="FF0000"/>
                </a:solidFill>
              </a:rPr>
              <a:t>Να μπει στη οθόνη σχετικό εικαστικο πχ μια οθόνη, pc όπου να αναγράφεται η διεύθυνση του πιλοτικού αποθετηρίου απ όπου να βγαίνει ένα csv αρχείο και να μπαίνει σ άλλο pc με τη διεύθυνση του παραγωγικού</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Στη beta πιλοτική έκδοση του αποθετηρίου, </a:t>
            </a:r>
            <a:r>
              <a:rPr lang="en">
                <a:solidFill>
                  <a:schemeClr val="dk1"/>
                </a:solidFill>
              </a:rPr>
              <a:t> εντοπίζετε </a:t>
            </a:r>
            <a:r>
              <a:rPr lang="en"/>
              <a:t>με πλοήγηση ή αναζήτηση,το τεκμήριο “Πολυτεχνείο ΄73: Το ζήτημα των θυμάτων: Νεκροί και τραυματίες”  που θέλετε να μεταφέρετε στη παραγωγική έκδοση του αποθετηρίου. </a:t>
            </a:r>
          </a:p>
          <a:p>
            <a:pPr rtl="0">
              <a:spcBef>
                <a:spcPts val="0"/>
              </a:spcBef>
              <a:buNone/>
            </a:pPr>
            <a:r>
              <a:rPr lang="en"/>
              <a:t>Το τεκμήριο ανήκει στην Ομάδα Τεκμηρίων (Item Group) “E-learning Υποσυλλογή Παραδειγμάτων” και θα το μεταφέρετε στην αντίστοιχη Ομάδα Τεκμηρίων της παραγωγικής έκδοσης.</a:t>
            </a:r>
          </a:p>
          <a:p>
            <a:pPr rtl="0">
              <a:spcBef>
                <a:spcPts val="0"/>
              </a:spcBef>
              <a:buNone/>
            </a:pPr>
            <a:r>
              <a:rPr lang="en"/>
              <a:t>Στη καρτέλα τεκμηρίου πάνω δεξιά </a:t>
            </a:r>
            <a:r>
              <a:rPr lang="en">
                <a:solidFill>
                  <a:schemeClr val="dk1"/>
                </a:solidFill>
              </a:rPr>
              <a:t>στο Admin Tools, πατάτε το κουμπί  “Εξάγετε τα μεταδεδομένα”. </a:t>
            </a:r>
          </a:p>
          <a:p>
            <a:pPr lvl="0" rtl="0">
              <a:spcBef>
                <a:spcPts val="0"/>
              </a:spcBef>
              <a:buNone/>
            </a:pPr>
            <a:r>
              <a:rPr lang="en">
                <a:solidFill>
                  <a:schemeClr val="dk1"/>
                </a:solidFill>
              </a:rPr>
              <a:t>Αποθηκεύετε  στον υπολογιστή σας το αρχείο csv που παράγεται και  περιέχει τα μεταδεδομένα του τεκμηρίου που επιλέξατε.</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Εντοπίζετε στον υπολογιστή σας το αποθηκευμένο αρχείο και το ανοίγετε με μία spreadsheet εφαρμογή όπως το Υπολογιστικό Φύλλο (Calc) του Openoffice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Για να εξασφαλίσετε την ορθή και άρτια εισαγωγή του τεκμηρίου στο νέο αποθετήριο πρέπει να κάνετε ορισμένες</a:t>
            </a:r>
            <a:r>
              <a:rPr lang="en">
                <a:solidFill>
                  <a:srgbClr val="FF0000"/>
                </a:solidFill>
              </a:rPr>
              <a:t> </a:t>
            </a:r>
            <a:r>
              <a:rPr lang="en"/>
              <a:t>προσαρμογές στα μεταδεδομένα του τεκμηρίου. </a:t>
            </a:r>
          </a:p>
          <a:p>
            <a:pPr rtl="0">
              <a:spcBef>
                <a:spcPts val="0"/>
              </a:spcBef>
              <a:buNone/>
            </a:pPr>
            <a:r>
              <a:rPr lang="en"/>
              <a:t>Στην πρώτη γραμμή του αρχείου βλέπετε όλα τα στοιχεία μεταδεδομένων (metadata elements) του τεκμηρίου και απο κάτω</a:t>
            </a:r>
            <a:r>
              <a:rPr lang="en">
                <a:solidFill>
                  <a:srgbClr val="FF0000"/>
                </a:solidFill>
              </a:rPr>
              <a:t> </a:t>
            </a:r>
            <a:r>
              <a:rPr lang="en"/>
              <a:t>τις τιμές των μεταδεδομένων.</a:t>
            </a:r>
          </a:p>
          <a:p>
            <a:pPr rtl="0">
              <a:spcBef>
                <a:spcPts val="0"/>
              </a:spcBef>
              <a:buNone/>
            </a:pPr>
            <a:r>
              <a:rPr lang="en"/>
              <a:t>Στην πρώτη στήλη Id βλέπετε το </a:t>
            </a:r>
            <a:r>
              <a:rPr lang="en" sz="1200">
                <a:solidFill>
                  <a:schemeClr val="dk1"/>
                </a:solidFill>
              </a:rPr>
              <a:t> ID, που είναι το Αναγνωριστικό Τεκμηρίου (Internal </a:t>
            </a:r>
            <a:r>
              <a:rPr lang="en"/>
              <a:t>ID). Ο αριθμός 242  είναι το ID που έχει το τεκμήριο στην πιλοτική έκδοση του αποθετηρίου από την οποία έχει εξαχθεί. </a:t>
            </a:r>
          </a:p>
          <a:p>
            <a:pPr lvl="0" rtl="0">
              <a:spcBef>
                <a:spcPts val="0"/>
              </a:spcBef>
              <a:buClr>
                <a:schemeClr val="dk1"/>
              </a:buClr>
              <a:buSzPct val="100000"/>
              <a:buFont typeface="Arial"/>
              <a:buNone/>
            </a:pPr>
            <a:r>
              <a:rPr lang="en">
                <a:solidFill>
                  <a:schemeClr val="dk1"/>
                </a:solidFill>
              </a:rPr>
              <a:t>Διαγράφετε  το ID  242  και το αντικαθιστάτε με το +.  Αυτό γίνεται ώστε κατά την εισαγωγή του αρχείου στο νέο αποθετήριο, το σύστημα να αναγνωρίσει το τεκμήριο που περιέχεται στο αρχείο σαν νέο και να το προσθέσει δίνοντάς του νέο ID.</a:t>
            </a:r>
          </a:p>
          <a:p>
            <a:pPr rtl="0">
              <a:spcBef>
                <a:spcPts val="0"/>
              </a:spcBef>
              <a:buNone/>
            </a:pPr>
            <a:r>
              <a:t/>
            </a:r>
            <a:endParaRPr/>
          </a:p>
          <a:p>
            <a:pPr rtl="0">
              <a:spcBef>
                <a:spcPts val="0"/>
              </a:spcBef>
              <a:buNone/>
            </a:pPr>
            <a:r>
              <a:rPr lang="en"/>
              <a:t>Στη δεύτερη στήλη collection, βλέπετε τα handles των Συλλογών (Υποσυλλογών, Ομάδων Τεκμηρίων κλπ) που ανήκει το τεκμήριο </a:t>
            </a:r>
            <a:r>
              <a:rPr lang="en">
                <a:solidFill>
                  <a:schemeClr val="dk1"/>
                </a:solidFill>
              </a:rPr>
              <a:t>στην πιλοτική έκδοση</a:t>
            </a:r>
            <a:r>
              <a:rPr lang="en"/>
              <a:t>. Το handle 123456789/2 </a:t>
            </a:r>
            <a:r>
              <a:rPr lang="en">
                <a:solidFill>
                  <a:schemeClr val="dk1"/>
                </a:solidFill>
              </a:rPr>
              <a:t>αντιστοιχεί στον Τύπο Τεκμηρίων</a:t>
            </a:r>
            <a:r>
              <a:rPr b="1" lang="en">
                <a:solidFill>
                  <a:schemeClr val="dk1"/>
                </a:solidFill>
              </a:rPr>
              <a:t> “κείμενο”</a:t>
            </a:r>
            <a:r>
              <a:rPr lang="en">
                <a:solidFill>
                  <a:schemeClr val="dk1"/>
                </a:solidFill>
              </a:rPr>
              <a:t> ενώ το handle 123456789/137 αντιστοιχεί στην Ομάδα Τεκμηρίων (Item Group) </a:t>
            </a:r>
            <a:r>
              <a:rPr b="1" lang="en" sz="1050">
                <a:solidFill>
                  <a:schemeClr val="dk1"/>
                </a:solidFill>
              </a:rPr>
              <a:t>E-learning Υποσυλλογή Παραδειγμάτων.</a:t>
            </a:r>
            <a:r>
              <a:rPr lang="en">
                <a:solidFill>
                  <a:schemeClr val="dk1"/>
                </a:solidFill>
              </a:rPr>
              <a:t> </a:t>
            </a:r>
          </a:p>
          <a:p>
            <a:pPr lvl="0" rtl="0">
              <a:spcBef>
                <a:spcPts val="0"/>
              </a:spcBef>
              <a:buClr>
                <a:schemeClr val="dk1"/>
              </a:buClr>
              <a:buSzPct val="100000"/>
              <a:buFont typeface="Arial"/>
              <a:buNone/>
            </a:pPr>
            <a:r>
              <a:rPr lang="en">
                <a:solidFill>
                  <a:schemeClr val="dk1"/>
                </a:solidFill>
              </a:rPr>
              <a:t>Στην παραγωγική έκδοση του αποθετηρίου, ο Τύπος Τεκμηρίων (Owning Item Group) έχει handle 11635/2 και η Ομάδα Τεκμηρίων  έχει μετονομαστεί σε “E-learning: Ομάδα Τεκμηρίων “Παραδείγματα” κι έχει handle 11635/34 . </a:t>
            </a:r>
          </a:p>
          <a:p>
            <a:pPr rtl="0">
              <a:spcBef>
                <a:spcPts val="0"/>
              </a:spcBef>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Αντικαθιστάτε το handle 123456789/2 του “κειμένου” της πιλοτικής με το handle  11635/2 του “κειμένου” της παραγωγικής έκδοσης . Ομοίως αντικαθιστάτε το handle 123456789/137 του  </a:t>
            </a:r>
            <a:r>
              <a:rPr lang="en" sz="1050">
                <a:solidFill>
                  <a:schemeClr val="dk1"/>
                </a:solidFill>
              </a:rPr>
              <a:t>E-learning Υποσυλλογή Παραδειγμάτων</a:t>
            </a:r>
            <a:r>
              <a:rPr b="1" lang="en" sz="1050">
                <a:solidFill>
                  <a:schemeClr val="dk1"/>
                </a:solidFill>
              </a:rPr>
              <a:t> </a:t>
            </a:r>
            <a:r>
              <a:rPr lang="en" sz="1050">
                <a:solidFill>
                  <a:schemeClr val="dk1"/>
                </a:solidFill>
              </a:rPr>
              <a:t>της πιλοτικής </a:t>
            </a:r>
            <a:r>
              <a:rPr lang="en">
                <a:solidFill>
                  <a:schemeClr val="dk1"/>
                </a:solidFill>
              </a:rPr>
              <a:t>με το handle 11635/34 του “E-learning: Ομάδα Τεκμηρίων “Παραδείγματα” της παραγωγικής έκδοσης. ‘Ετσι κατά την εισαγωγή, το τεκμήριο θα τοποθετηθεί σωστά στις αντίστοιχες Ομάδες Τεκμηρίων.</a:t>
            </a:r>
          </a:p>
          <a:p>
            <a:pPr lvl="0" rtl="0">
              <a:spcBef>
                <a:spcPts val="0"/>
              </a:spcBef>
              <a:buClr>
                <a:schemeClr val="dk1"/>
              </a:buClr>
              <a:buSzPct val="100000"/>
              <a:buFont typeface="Arial"/>
              <a:buNone/>
            </a:pPr>
            <a:r>
              <a:rPr lang="en">
                <a:solidFill>
                  <a:schemeClr val="dk1"/>
                </a:solidFill>
              </a:rPr>
              <a:t>Θυμηθείτε ότι αν το αρχείο σας περιέχει περισσότερα από ένα τεκμήρια, θα πρέπει να κάνετε τις αντίστοιχες αλλαγές για όλα.</a:t>
            </a:r>
          </a:p>
          <a:p>
            <a:pPr lvl="0" rtl="0">
              <a:spcBef>
                <a:spcPts val="0"/>
              </a:spcBef>
              <a:buClr>
                <a:schemeClr val="dk1"/>
              </a:buClr>
              <a:buSzPct val="100000"/>
              <a:buFont typeface="Arial"/>
              <a:buNone/>
            </a:pPr>
            <a:r>
              <a:rPr lang="en">
                <a:solidFill>
                  <a:schemeClr val="dk1"/>
                </a:solidFill>
              </a:rPr>
              <a:t>Ολοκληρώνετε και αποθηκεύετε το αρχείο με τις αλλαγές που κάνατε πχ σαν 123456789-144new.csv</a:t>
            </a:r>
          </a:p>
          <a:p>
            <a:pPr rtl="0">
              <a:spcBef>
                <a:spcPts val="0"/>
              </a:spcBef>
              <a:buNone/>
            </a:pPr>
            <a:r>
              <a:t/>
            </a:r>
            <a:endParaRPr>
              <a:solidFill>
                <a:schemeClr val="dk1"/>
              </a:solidFill>
            </a:endParaRPr>
          </a:p>
          <a:p>
            <a:pPr rtl="0">
              <a:spcBef>
                <a:spcPts val="0"/>
              </a:spcBef>
              <a:buNone/>
            </a:pPr>
            <a:r>
              <a:t/>
            </a:r>
            <a:endParaRPr>
              <a:solidFill>
                <a:schemeClr val="dk1"/>
              </a:solidFill>
            </a:endParaRPr>
          </a:p>
          <a:p>
            <a:pPr lvl="0" rtl="0">
              <a:spcBef>
                <a:spcPts val="0"/>
              </a:spcBef>
              <a:buNone/>
            </a:pPr>
            <a:r>
              <a:rPr lang="en">
                <a:solidFill>
                  <a:srgbClr val="FF0000"/>
                </a:solidFill>
              </a:rPr>
              <a:t>Να γινει ζωντανα. Εαν εχετε προβλημα επικοινωνείστε!</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6" name="Shape 2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Επόμενο βήμα είναι να εισάγετε στην παραγωγική έκδοση του αποθετηρίου το αρχείο 123456789-144new.csv.</a:t>
            </a:r>
          </a:p>
          <a:p>
            <a:pPr lvl="0" rtl="0">
              <a:spcBef>
                <a:spcPts val="0"/>
              </a:spcBef>
              <a:buClr>
                <a:schemeClr val="dk1"/>
              </a:buClr>
              <a:buSzPct val="100000"/>
              <a:buFont typeface="Arial"/>
              <a:buNone/>
            </a:pPr>
            <a:r>
              <a:rPr lang="en">
                <a:solidFill>
                  <a:schemeClr val="dk1"/>
                </a:solidFill>
              </a:rPr>
              <a:t>Συνδεθείτε με τους κωδικούς του διαχειριστή στην παραγωγική έκδοση του αποθετηρίου, και οδηγηθείτε στο περιβάλλον διαχείρισης.</a:t>
            </a:r>
          </a:p>
          <a:p>
            <a:pPr lvl="0" rtl="0">
              <a:spcBef>
                <a:spcPts val="0"/>
              </a:spcBef>
              <a:buClr>
                <a:schemeClr val="dk1"/>
              </a:buClr>
              <a:buSzPct val="100000"/>
              <a:buFont typeface="Arial"/>
              <a:buNone/>
            </a:pPr>
            <a:r>
              <a:rPr lang="en">
                <a:solidFill>
                  <a:schemeClr val="dk1"/>
                </a:solidFill>
              </a:rPr>
              <a:t>Πατάτε το “Περιεχόμενο” στη πάνω μπάρα της οθόνης και επιλέγετε “Εισαγωγή μεταδεδομένων” στην αναδυόμενη λίστα.</a:t>
            </a:r>
          </a:p>
          <a:p>
            <a:pPr lvl="0" rtl="0">
              <a:spcBef>
                <a:spcPts val="0"/>
              </a:spcBef>
              <a:buClr>
                <a:schemeClr val="dk1"/>
              </a:buClr>
              <a:buSzPct val="100000"/>
              <a:buFont typeface="Arial"/>
              <a:buNone/>
            </a:pPr>
            <a:r>
              <a:rPr lang="en">
                <a:solidFill>
                  <a:schemeClr val="dk1"/>
                </a:solidFill>
              </a:rPr>
              <a:t>Εντοπίζετε στον υπολογιστή σας το αποθηκευμένο αρχείο 123456789-144new.csv, και το “ανεβάζετε” πατώντας το upload.</a:t>
            </a: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None/>
            </a:pPr>
            <a:r>
              <a:rPr lang="en"/>
              <a:t>Στην οθόνη που εμφανίζεται, βλέπετε όλα τα πεδία του τεκμηρίου τα οποία προστέθηκαν στο αποθετήριο. Αν συμφωνείτε πατάτε “apply changes” </a:t>
            </a:r>
            <a:r>
              <a:rPr lang="en">
                <a:solidFill>
                  <a:schemeClr val="dk1"/>
                </a:solidFill>
              </a:rPr>
              <a:t>για να εφαρμοστεί η εισαγωγή. Σε διαφορετική περίπτωση πατάτε Cancel και ακυρώνετε τη διαδικασία.</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4" name="Shape 25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Η εισαγωγή των μεταδεδομένων στην παραγωγική έκδοση του αποθετηρίου έχει ολοκληρωθεί. </a:t>
            </a:r>
          </a:p>
          <a:p>
            <a:pPr rtl="0">
              <a:spcBef>
                <a:spcPts val="0"/>
              </a:spcBef>
              <a:buNone/>
            </a:pPr>
            <a:r>
              <a:rPr lang="en"/>
              <a:t>Στην οθόνη βλέπετε όλα τα μεταδεδομένα του νέου τεκμηρίου που εισάγατε στο αποθετήριο</a:t>
            </a:r>
          </a:p>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3" name="Shape 26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Η παραγωγική έκδοση του αποθετηρίου έχει επικαιροποιηθεί με την εισαγωγή των μεταδεδομένων του νέου τεκμηρίου.</a:t>
            </a:r>
          </a:p>
          <a:p>
            <a:pPr rtl="0">
              <a:spcBef>
                <a:spcPts val="0"/>
              </a:spcBef>
              <a:buNone/>
            </a:pPr>
            <a:r>
              <a:rPr lang="en"/>
              <a:t>Εντοπίζετε το νέο τεκμήριο στη σελίδα της Ομάδας Τεκμηρίων </a:t>
            </a:r>
            <a:r>
              <a:rPr lang="en">
                <a:solidFill>
                  <a:schemeClr val="dk1"/>
                </a:solidFill>
              </a:rPr>
              <a:t> “E-learning: Ομάδα Τεκμηρίων “Παραδείγματα” </a:t>
            </a:r>
            <a:r>
              <a:rPr lang="en"/>
              <a:t>στην οποία το εισάγατε.</a:t>
            </a:r>
          </a:p>
          <a:p>
            <a:pPr lvl="0" rtl="0">
              <a:spcBef>
                <a:spcPts val="0"/>
              </a:spcBef>
              <a:buNone/>
            </a:pPr>
            <a:r>
              <a:rPr lang="en"/>
              <a:t>Ανοίγετε την καρτέλα του και επιβεβαιώνετε οτι τα μεταδεδομένα έχουν εισαχθεί σωστά.</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 name="Shape 37"/>
        <p:cNvGrpSpPr/>
        <p:nvPr/>
      </p:nvGrpSpPr>
      <p:grpSpPr>
        <a:xfrm>
          <a:off x="0" y="0"/>
          <a:ext cx="0" cy="0"/>
          <a:chOff x="0" y="0"/>
          <a:chExt cx="0" cy="0"/>
        </a:xfrm>
      </p:grpSpPr>
      <p:sp>
        <p:nvSpPr>
          <p:cNvPr id="38" name="Shape 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 name="Shape 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200">
                <a:solidFill>
                  <a:schemeClr val="dk1"/>
                </a:solidFill>
                <a:latin typeface="Calibri"/>
                <a:ea typeface="Calibri"/>
                <a:cs typeface="Calibri"/>
                <a:sym typeface="Calibri"/>
              </a:rPr>
              <a:t>Στο τέλος του μαθήματος θα ξέρετε τι είναι και πώς γίνεται η εισαγωγή τεκμηρίων σε μορφή  ηλεκτρονικών αρχείων στο αποθετήριο. Θα μάθετε πως να εισάγετε μόνο μεταδεδομένα τεκμηρίων ή μεταδεδομένα μαζί με τα ψηφιακά αρχεία τους. Θα δείτε επίσης πού χρησιμεύει η εισαγωγή τεκμηρίων.</a:t>
            </a:r>
          </a:p>
          <a:p>
            <a:pPr lvl="0" rtl="0">
              <a:spcBef>
                <a:spcPts val="0"/>
              </a:spcBef>
              <a:buNone/>
            </a:pPr>
            <a:r>
              <a:t/>
            </a:r>
            <a:endParaRPr sz="1200">
              <a:solidFill>
                <a:schemeClr val="dk1"/>
              </a:solidFill>
              <a:latin typeface="Calibri"/>
              <a:ea typeface="Calibri"/>
              <a:cs typeface="Calibri"/>
              <a:sym typeface="Calibri"/>
            </a:endParaRP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Όπως έχετε δεί προηγουμένως, μπορείτε να εισάγετε και πλήρη τεκμήρια δηλαδη μεταδεδομένα μαζί με τα ψηφιακά αρχεία τους.</a:t>
            </a:r>
          </a:p>
          <a:p>
            <a:pPr lvl="0" rtl="0">
              <a:spcBef>
                <a:spcPts val="0"/>
              </a:spcBef>
              <a:buClr>
                <a:schemeClr val="dk1"/>
              </a:buClr>
              <a:buSzPct val="100000"/>
              <a:buFont typeface="Arial"/>
              <a:buNone/>
            </a:pPr>
            <a:r>
              <a:rPr lang="en">
                <a:solidFill>
                  <a:schemeClr val="dk1"/>
                </a:solidFill>
              </a:rPr>
              <a:t>Σε αυτή τη περίπτωση η  εισαγωγή γίνεται με αρχεία μορφής SAF (Simple Archive Format) που είναι αρχεία του DSpace)</a:t>
            </a:r>
          </a:p>
          <a:p>
            <a:pPr lvl="0" rtl="0">
              <a:spcBef>
                <a:spcPts val="0"/>
              </a:spcBef>
              <a:buClr>
                <a:schemeClr val="dk1"/>
              </a:buClr>
              <a:buSzPct val="100000"/>
              <a:buFont typeface="Arial"/>
              <a:buNone/>
            </a:pPr>
            <a:r>
              <a:rPr lang="en">
                <a:solidFill>
                  <a:schemeClr val="dk1"/>
                </a:solidFill>
              </a:rPr>
              <a:t>Δείτε πως γίνεται η εισαγωγή.</a:t>
            </a:r>
          </a:p>
          <a:p>
            <a:pPr lvl="0" rtl="0">
              <a:spcBef>
                <a:spcPts val="0"/>
              </a:spcBef>
              <a:buClr>
                <a:schemeClr val="dk1"/>
              </a:buClr>
              <a:buSzPct val="100000"/>
              <a:buFont typeface="Arial"/>
              <a:buNone/>
            </a:pPr>
            <a:r>
              <a:rPr lang="en">
                <a:solidFill>
                  <a:schemeClr val="dk1"/>
                </a:solidFill>
              </a:rPr>
              <a:t>Συνδεεστε  στο αποθετήριο με τους κωδικούς του διαχειριστή, και οδηγείστε στο περιβάλλον διαχείρισης.</a:t>
            </a:r>
          </a:p>
          <a:p>
            <a:pPr lvl="0">
              <a:spcBef>
                <a:spcPts val="0"/>
              </a:spcBef>
              <a:buClr>
                <a:schemeClr val="dk1"/>
              </a:buClr>
              <a:buSzPct val="100000"/>
              <a:buFont typeface="Arial"/>
              <a:buNone/>
            </a:pPr>
            <a:r>
              <a:rPr lang="en">
                <a:solidFill>
                  <a:schemeClr val="dk1"/>
                </a:solidFill>
              </a:rPr>
              <a:t>Πατάτε το “Περιεχόμενο” στη πάνω μπάρα της οθόνης και επιλέγετε «Μαζική Εισαγωγή (μεταδεδομένων)»</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8" name="Shape 28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sz="1200">
                <a:solidFill>
                  <a:schemeClr val="dk1"/>
                </a:solidFill>
                <a:latin typeface="Calibri"/>
                <a:ea typeface="Calibri"/>
                <a:cs typeface="Calibri"/>
                <a:sym typeface="Calibri"/>
              </a:rPr>
              <a:t>Στην οθόνη “Μαζική εισαγωγή μεταδεδομένων”  που εμφανίζεται, επιλέξτε  από την λίστα τον τύπο του αρχείου εισόδου που στα SaaS αποθετήρια είναι  το “Simple Archive Format (αρχείο zip για μεταφόρτωση). </a:t>
            </a:r>
          </a:p>
          <a:p>
            <a:pPr rtl="0">
              <a:spcBef>
                <a:spcPts val="0"/>
              </a:spcBef>
              <a:buNone/>
            </a:pPr>
            <a:r>
              <a:rPr lang="en" sz="1200">
                <a:solidFill>
                  <a:schemeClr val="dk1"/>
                </a:solidFill>
                <a:latin typeface="Calibri"/>
                <a:ea typeface="Calibri"/>
                <a:cs typeface="Calibri"/>
                <a:sym typeface="Calibri"/>
              </a:rPr>
              <a:t>Στη συνέχεια, πατήστε το “choose file” και επιλέξτε το αρχείο για μεταφόρτωση, από το χώρο  που το έχετε αποθηκεύσει.   </a:t>
            </a:r>
          </a:p>
          <a:p>
            <a:pPr rtl="0">
              <a:spcBef>
                <a:spcPts val="0"/>
              </a:spcBef>
              <a:buNone/>
            </a:pPr>
            <a:r>
              <a:t/>
            </a:r>
            <a:endParaRPr sz="1200">
              <a:solidFill>
                <a:schemeClr val="dk1"/>
              </a:solidFill>
              <a:latin typeface="Calibri"/>
              <a:ea typeface="Calibri"/>
              <a:cs typeface="Calibri"/>
              <a:sym typeface="Calibri"/>
            </a:endParaRPr>
          </a:p>
          <a:p>
            <a:pPr rtl="0">
              <a:spcBef>
                <a:spcPts val="0"/>
              </a:spcBef>
              <a:buNone/>
            </a:pPr>
            <a:r>
              <a:rPr lang="en" sz="1200">
                <a:solidFill>
                  <a:schemeClr val="dk1"/>
                </a:solidFill>
                <a:latin typeface="Calibri"/>
                <a:ea typeface="Calibri"/>
                <a:cs typeface="Calibri"/>
                <a:sym typeface="Calibri"/>
              </a:rPr>
              <a:t>Από την αναδυόμενη λίστα που ακολουθεί,  επιλέξτε τον Τύπο Τεκμηρίων (Owning Item Group) στον οποίο θέλετε να ανήκουν τα τεκμήρια που εισάγετε. </a:t>
            </a:r>
          </a:p>
          <a:p>
            <a:pPr rtl="0">
              <a:spcBef>
                <a:spcPts val="0"/>
              </a:spcBef>
              <a:buNone/>
            </a:pPr>
            <a:r>
              <a:rPr lang="en" sz="1200">
                <a:solidFill>
                  <a:schemeClr val="dk1"/>
                </a:solidFill>
                <a:latin typeface="Calibri"/>
                <a:ea typeface="Calibri"/>
                <a:cs typeface="Calibri"/>
                <a:sym typeface="Calibri"/>
              </a:rPr>
              <a:t>Επιλέγοντας το τύπο ανοίγει και νέα αναδυόμενη λίστα από όπου διαλέγετε μία ή περισσότερες Ομάδες Τεκμηρίων στις οποίες θέλετε να ενταχθούν οι εγγραφές. </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ΠΡΟΣΟΧΗ Για την ορθή και άρτια  εισαγωγή στο αποθετήριο, το αρχείο saf πρέπει να περιέχει τεκμήρια τα οποία ανήκουν όλα στον ίδιο τύπο τεκμηρίων και θέλετε να μπούν στην ίδια ή στις ίδιες Ομάδες Τεκμηρίων.</a:t>
            </a:r>
          </a:p>
          <a:p>
            <a:pPr lvl="0" rtl="0">
              <a:spcBef>
                <a:spcPts val="0"/>
              </a:spcBef>
              <a:buClr>
                <a:schemeClr val="dk1"/>
              </a:buClr>
              <a:buFont typeface="Arial"/>
              <a:buNone/>
            </a:pPr>
            <a:r>
              <a:t/>
            </a:r>
            <a:endParaRPr sz="1200">
              <a:solidFill>
                <a:srgbClr val="FF0000"/>
              </a:solidFill>
              <a:latin typeface="Calibri"/>
              <a:ea typeface="Calibri"/>
              <a:cs typeface="Calibri"/>
              <a:sym typeface="Calibri"/>
            </a:endParaRPr>
          </a:p>
          <a:p>
            <a:pPr lvl="0" rtl="0">
              <a:spcBef>
                <a:spcPts val="0"/>
              </a:spcBef>
              <a:buClr>
                <a:schemeClr val="dk1"/>
              </a:buClr>
              <a:buSzPct val="91666"/>
              <a:buFont typeface="Arial"/>
              <a:buNone/>
            </a:pPr>
            <a:r>
              <a:rPr lang="en" sz="1200">
                <a:latin typeface="Calibri"/>
                <a:ea typeface="Calibri"/>
                <a:cs typeface="Calibri"/>
                <a:sym typeface="Calibri"/>
              </a:rPr>
              <a:t>Εάν το saf το οποίο θα εισάγετε έχει προκύψει από εξαγωγή των τεκμηρίων από το ίδιο ή άλλο αποθετήριο, η επιλογή του τύπου τεκμηρίων  είναι υποχρεωτική, διότι η πληροφορία δεν εμπεριέχεται στο saf</a:t>
            </a:r>
          </a:p>
          <a:p>
            <a:pPr lvl="0" rtl="0">
              <a:spcBef>
                <a:spcPts val="0"/>
              </a:spcBef>
              <a:buClr>
                <a:schemeClr val="dk1"/>
              </a:buClr>
              <a:buSzPct val="91666"/>
              <a:buFont typeface="Arial"/>
              <a:buNone/>
            </a:pPr>
            <a:r>
              <a:rPr lang="en" sz="1200">
                <a:latin typeface="Calibri"/>
                <a:ea typeface="Calibri"/>
                <a:cs typeface="Calibri"/>
                <a:sym typeface="Calibri"/>
              </a:rPr>
              <a:t>Εναλλακτικά μετά την διαδικασία εξαγωγής του saf, μπορείτε να προσθέσετε στο φάκελλο κάθε τεκμηρίου ένα txt αρχείο που να περιέχει τα handles  τόσο του τύπου τεκμηρίων όσο και των ομάδων τεκμηρίων στις οποίες θέλετε να ανήκει το τεκμήριο.</a:t>
            </a:r>
          </a:p>
          <a:p>
            <a:pPr lvl="0" rtl="0">
              <a:spcBef>
                <a:spcPts val="0"/>
              </a:spcBef>
              <a:buClr>
                <a:schemeClr val="dk1"/>
              </a:buClr>
              <a:buSzPct val="91666"/>
              <a:buFont typeface="Arial"/>
              <a:buNone/>
            </a:pPr>
            <a:r>
              <a:rPr lang="en" sz="1200">
                <a:latin typeface="Calibri"/>
                <a:ea typeface="Calibri"/>
                <a:cs typeface="Calibri"/>
                <a:sym typeface="Calibri"/>
              </a:rPr>
              <a:t> Σ αυτή την περίπτωση, για κάθε τεκμήριο έχει ήδη οριστείο Τύπος Τεκμηρίων στον οποίο ανήκει και έτσι  στην διαδικασία εισαγωγής, δεν χρειάζεται να επιλέξετε τύπο τεκμηρίων  από την λίστα.</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Αφού ολοκληρώσετε,  πατάτε Upload.</a:t>
            </a:r>
          </a:p>
          <a:p>
            <a:pPr rtl="0">
              <a:spcBef>
                <a:spcPts val="0"/>
              </a:spcBef>
              <a:buNone/>
            </a:pPr>
            <a:r>
              <a:t/>
            </a:r>
            <a:endParaRPr sz="1200">
              <a:solidFill>
                <a:schemeClr val="dk1"/>
              </a:solidFill>
              <a:latin typeface="Calibri"/>
              <a:ea typeface="Calibri"/>
              <a:cs typeface="Calibri"/>
              <a:sym typeface="Calibri"/>
            </a:endParaRPr>
          </a:p>
          <a:p>
            <a:pPr>
              <a:spcBef>
                <a:spcPts val="0"/>
              </a:spcBef>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4" name="Shape 3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Η επόμενη οθόνη σας ενημερώνει οτι η διαδικασία  εισαγωγής βρίσκεται σε εξέλιξη και οτι θα λάβετε  ενημερωτικό email στη διεύθυνση του διαχειριστή για την επιτυχία ή αποτυχία  ολοκλήρωσής της . </a:t>
            </a:r>
          </a:p>
          <a:p>
            <a:pPr rtl="0">
              <a:spcBef>
                <a:spcPts val="0"/>
              </a:spcBef>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Πατώντας το  “My repository” οδηγείστε στο “Αποθετήριό μου”. Στο κάτω μέρος της σελίδας μπορείτε να δείτε όλες τις μαζικές εισαγωγές μεταδεδομένων (batch imports) που έχετε κάνει κι αν η εισαγωγή ήταν επιτυχής ή όχι. </a:t>
            </a:r>
          </a:p>
          <a:p>
            <a:pPr lvl="0" rtl="0">
              <a:spcBef>
                <a:spcPts val="0"/>
              </a:spcBef>
              <a:buClr>
                <a:schemeClr val="dk1"/>
              </a:buClr>
              <a:buSzPct val="100000"/>
              <a:buFont typeface="Arial"/>
              <a:buNone/>
            </a:pPr>
            <a:r>
              <a:rPr lang="en">
                <a:solidFill>
                  <a:schemeClr val="dk1"/>
                </a:solidFill>
              </a:rPr>
              <a:t>Πατείστε το show more για να δείτε αναλυτικά τον αριθμό των αρχείων  προς εισαγωγή και  τον αριθμό των αρχείων που εισήχθησαν. </a:t>
            </a:r>
          </a:p>
          <a:p>
            <a:pPr lvl="0" rtl="0">
              <a:spcBef>
                <a:spcPts val="0"/>
              </a:spcBef>
              <a:buClr>
                <a:schemeClr val="dk1"/>
              </a:buClr>
              <a:buSzPct val="100000"/>
              <a:buFont typeface="Arial"/>
              <a:buNone/>
            </a:pPr>
            <a:r>
              <a:rPr lang="en">
                <a:solidFill>
                  <a:schemeClr val="dk1"/>
                </a:solidFill>
              </a:rPr>
              <a:t>Πατώντας το Διαγραφή εισαχθέντων εγγραφών και μαζικής εισαγωγής” , μπορείτε να διαγράψετε τα αρχεία που εισάγατε.</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ΣΗΜΕΙΩΣΗ: Οσο διαρκεί η διαδικασία εισαγωγής η οποία ανάλογα με το μέγεθος του αρχείου, μπορεί να είναι χρονοβόρα, θα εμφανίζεται “Αποτυχία”  .</a:t>
            </a:r>
          </a:p>
          <a:p>
            <a:pPr rtl="0">
              <a:spcBef>
                <a:spcPts val="0"/>
              </a:spcBef>
              <a:buNone/>
            </a:pPr>
            <a:r>
              <a:rPr lang="en">
                <a:solidFill>
                  <a:schemeClr val="dk1"/>
                </a:solidFill>
              </a:rPr>
              <a:t>Αν η εισαγωγή αποτύχει το “Αποτυχία” παραμένει.  Πατώντας το show more βλέπετε τα προβλήματα που προέκυψαν.</a:t>
            </a:r>
          </a:p>
          <a:p>
            <a:pPr rtl="0">
              <a:spcBef>
                <a:spcPts val="0"/>
              </a:spcBef>
              <a:buNone/>
            </a:pPr>
            <a:r>
              <a:t/>
            </a:r>
            <a:endParaRPr>
              <a:solidFill>
                <a:schemeClr val="dk1"/>
              </a:solidFill>
            </a:endParaRPr>
          </a:p>
          <a:p>
            <a:pPr>
              <a:spcBef>
                <a:spcPts val="0"/>
              </a:spcBef>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0" name="Shape 31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sz="1200">
                <a:latin typeface="Calibri"/>
                <a:ea typeface="Calibri"/>
                <a:cs typeface="Calibri"/>
                <a:sym typeface="Calibri"/>
              </a:rPr>
              <a:t>Ολοκληρώνοντας αυτή την ενότητα </a:t>
            </a:r>
            <a:r>
              <a:rPr lang="en" sz="1200">
                <a:solidFill>
                  <a:schemeClr val="dk1"/>
                </a:solidFill>
                <a:latin typeface="Calibri"/>
                <a:ea typeface="Calibri"/>
                <a:cs typeface="Calibri"/>
                <a:sym typeface="Calibri"/>
              </a:rPr>
              <a:t>μάθατε πως γίνεται η εισαγωγή τεκμηρίων σε μορφή  ηλεκτρονικών αρχείων στο αποθετήριο.  Γνωρίσατε πως να εισάγετε μόνο μεταδεδομένα των τεκμηρίων ή μεταδεδομένα μαζί με τα ψηφιακά αρχεία τους. Γνωρίσατε επίσης πού χρησιμεύει η εισαγωγή τεκμηρίων.</a:t>
            </a:r>
          </a:p>
          <a:p>
            <a:pPr rtl="0">
              <a:spcBef>
                <a:spcPts val="0"/>
              </a:spcBef>
              <a:buNone/>
            </a:pPr>
            <a:r>
              <a:t/>
            </a:r>
            <a:endParaRPr sz="1200">
              <a:solidFill>
                <a:schemeClr val="dk1"/>
              </a:solidFill>
              <a:latin typeface="Calibri"/>
              <a:ea typeface="Calibri"/>
              <a:cs typeface="Calibri"/>
              <a:sym typeface="Calibri"/>
            </a:endParaRPr>
          </a:p>
          <a:p>
            <a:pPr lvl="0" rtl="0">
              <a:spcBef>
                <a:spcPts val="0"/>
              </a:spcBef>
              <a:buNone/>
            </a:pPr>
            <a:r>
              <a:rPr lang="en" sz="1200">
                <a:solidFill>
                  <a:schemeClr val="dk1"/>
                </a:solidFill>
                <a:latin typeface="Calibri"/>
                <a:ea typeface="Calibri"/>
                <a:cs typeface="Calibri"/>
                <a:sym typeface="Calibri"/>
              </a:rPr>
              <a:t>Πλήρεις και πιό αναλυτικές πληροφορίες θα βρείτε στο Dspace documentation στη διευθυνση https://wiki.duraspace.org/display/DSDOC4x/DSpace+4.x+Documentation</a:t>
            </a:r>
          </a:p>
          <a:p>
            <a:pPr lvl="0" rtl="0">
              <a:spcBef>
                <a:spcPts val="0"/>
              </a:spcBef>
              <a:buNone/>
            </a:pPr>
            <a:r>
              <a:t/>
            </a:r>
            <a:endParaRPr sz="1200">
              <a:latin typeface="Calibri"/>
              <a:ea typeface="Calibri"/>
              <a:cs typeface="Calibri"/>
              <a:sym typeface="Calibri"/>
            </a:endParaRP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None/>
            </a:pPr>
            <a:r>
              <a:t/>
            </a:r>
            <a:endParaRPr sz="1200">
              <a:latin typeface="Calibri"/>
              <a:ea typeface="Calibri"/>
              <a:cs typeface="Calibri"/>
              <a:sym typeface="Calibri"/>
            </a:endParaRPr>
          </a:p>
          <a:p>
            <a:pPr lvl="0" rtl="0">
              <a:spcBef>
                <a:spcPts val="0"/>
              </a:spcBef>
              <a:buNone/>
            </a:pPr>
            <a:r>
              <a:t/>
            </a:r>
            <a:endParaRPr sz="1200">
              <a:solidFill>
                <a:srgbClr val="1155CC"/>
              </a:solidFill>
            </a:endParaRPr>
          </a:p>
          <a:p>
            <a:pPr lvl="0" rtl="0">
              <a:spcBef>
                <a:spcPts val="0"/>
              </a:spcBef>
              <a:buNone/>
            </a:pPr>
            <a:r>
              <a:t/>
            </a:r>
            <a:endParaRPr sz="1200">
              <a:solidFill>
                <a:srgbClr val="1155CC"/>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5" name="Shape 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Η εισαγωγή τεκμηρίων είναι μία χρήσιμη λειτουργία στα αποθετήρια SaaS. </a:t>
            </a:r>
          </a:p>
          <a:p>
            <a:pPr lvl="0" rtl="0">
              <a:spcBef>
                <a:spcPts val="0"/>
              </a:spcBef>
              <a:buClr>
                <a:schemeClr val="dk1"/>
              </a:buClr>
              <a:buFont typeface="Arial"/>
              <a:buNone/>
            </a:pPr>
            <a:r>
              <a:t/>
            </a:r>
            <a:endParaRPr/>
          </a:p>
          <a:p>
            <a:pPr rtl="0">
              <a:spcBef>
                <a:spcPts val="0"/>
              </a:spcBef>
              <a:buNone/>
            </a:pPr>
            <a:r>
              <a:rPr lang="en"/>
              <a:t>Σε περιπτώσεις όπως  η αντικατάσταση του συστήματος με νεότερη έκδοση ή με άλλη εφαρμογή DSpace εξυπηρετεί η μαζική εισαγωγή τεκμηρίων. </a:t>
            </a:r>
          </a:p>
          <a:p>
            <a:pPr lvl="0" rtl="0">
              <a:spcBef>
                <a:spcPts val="0"/>
              </a:spcBef>
              <a:buClr>
                <a:schemeClr val="dk1"/>
              </a:buClr>
              <a:buSzPct val="100000"/>
              <a:buFont typeface="Arial"/>
              <a:buNone/>
            </a:pPr>
            <a:r>
              <a:rPr lang="en"/>
              <a:t>Επίσης όταν παραλαμβάνετε από το ΕΚΤ τις πιλοτικές έκδόσεις αποθετηρίου  και εισάγετε τεκμήρια για δοκιμές, μπορείτε αφού τα εξάγετε να τα εισάγετε πάλι, στη τελική παραγωγική έκδοση του αποθετηρίου. </a:t>
            </a:r>
          </a:p>
          <a:p>
            <a:pPr lvl="0" rtl="0">
              <a:spcBef>
                <a:spcPts val="0"/>
              </a:spcBef>
              <a:buClr>
                <a:schemeClr val="dk1"/>
              </a:buClr>
              <a:buSzPct val="100000"/>
              <a:buFont typeface="Arial"/>
              <a:buNone/>
            </a:pPr>
            <a:r>
              <a:rPr lang="en"/>
              <a:t>Ωστόσο αυτό έχει νόημα μόνο όταν έχετε εισάγει σημαντικό αριθμό τεκμηρίων </a:t>
            </a:r>
            <a:r>
              <a:rPr lang="en" sz="1200">
                <a:solidFill>
                  <a:schemeClr val="dk1"/>
                </a:solidFill>
                <a:latin typeface="Calibri"/>
                <a:ea typeface="Calibri"/>
                <a:cs typeface="Calibri"/>
                <a:sym typeface="Calibri"/>
              </a:rPr>
              <a:t>και υπό τη προϋπόθεση ότι δεν έχετε πειράξει το σχήμα μεταδεδομένων, τα στοιχεία &amp; τα πεδία των μεταδεδομένων (metadata elements &amp; filelds)   και ότι θα κάνετε τις απαραίτητες προσαρμογές  στα τεκμήρια βάση των προδιαγραφών του αποθετηρίου. </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Οι προδιαγραφές των αποθετηρίων SaaS εξασφαλίζουν τη ασφαλή διαφύλαξη του περιεχομένου. Εαν όμως επιθυμείτε να αποθηκεύετε τα τεκμήρια σε δικά σας αρχεία πχ για backup, η λειτουργία της εξαγωγής τεκμηρίων θα σας είναι χρήσιμη.</a:t>
            </a:r>
          </a:p>
          <a:p>
            <a:pPr lvl="0" rtl="0">
              <a:spcBef>
                <a:spcPts val="0"/>
              </a:spcBef>
              <a:buClr>
                <a:schemeClr val="dk1"/>
              </a:buClr>
              <a:buFont typeface="Arial"/>
              <a:buNone/>
            </a:pPr>
            <a:r>
              <a:t/>
            </a:r>
            <a:endParaRPr sz="1200">
              <a:solidFill>
                <a:schemeClr val="hlink"/>
              </a:solidFill>
            </a:endParaRPr>
          </a:p>
          <a:p>
            <a:pPr lvl="0" rtl="0">
              <a:spcBef>
                <a:spcPts val="0"/>
              </a:spcBef>
              <a:buClr>
                <a:schemeClr val="dk1"/>
              </a:buClr>
              <a:buFont typeface="Arial"/>
              <a:buNone/>
            </a:pPr>
            <a:r>
              <a:t/>
            </a:r>
            <a:endParaRPr/>
          </a:p>
          <a:p>
            <a:pPr lvl="0" rtl="0">
              <a:spcBef>
                <a:spcPts val="0"/>
              </a:spcBef>
              <a:buNone/>
            </a:pPr>
            <a:r>
              <a:t/>
            </a:r>
            <a:endParaRPr sz="1200">
              <a:latin typeface="Calibri"/>
              <a:ea typeface="Calibri"/>
              <a:cs typeface="Calibri"/>
              <a:sym typeface="Calibri"/>
            </a:endParaRPr>
          </a:p>
          <a:p>
            <a:pPr lvl="0" rtl="0">
              <a:spcBef>
                <a:spcPts val="0"/>
              </a:spcBef>
              <a:buNone/>
            </a:pPr>
            <a:r>
              <a:t/>
            </a:r>
            <a:endParaRPr sz="1200">
              <a:solidFill>
                <a:schemeClr val="hlink"/>
              </a:solidFill>
            </a:endParaRPr>
          </a:p>
          <a:p>
            <a:pPr lvl="0" rtl="0">
              <a:spcBef>
                <a:spcPts val="0"/>
              </a:spcBef>
              <a:buClr>
                <a:schemeClr val="dk1"/>
              </a:buClr>
              <a:buSzPct val="91666"/>
              <a:buFont typeface="Arial"/>
              <a:buNone/>
            </a:pPr>
            <a:r>
              <a:rPr lang="en" sz="1200">
                <a:solidFill>
                  <a:srgbClr val="FF0000"/>
                </a:solidFill>
              </a:rPr>
              <a:t>Για τον ανάδοχο: Να μπει στη οθόνη σχετικό εικαστικο πχ μια οθόνη, pc, κλπ που να μπαίνουν αρχεία …csv &amp; zip …..</a:t>
            </a:r>
          </a:p>
          <a:p>
            <a:pPr lvl="0" rtl="0">
              <a:spcBef>
                <a:spcPts val="0"/>
              </a:spcBef>
              <a:buClr>
                <a:schemeClr val="dk1"/>
              </a:buClr>
              <a:buFont typeface="Arial"/>
              <a:buNone/>
            </a:pPr>
            <a:r>
              <a:t/>
            </a:r>
            <a:endParaRPr sz="1200">
              <a:solidFill>
                <a:schemeClr val="hlink"/>
              </a:solidFill>
            </a:endParaRPr>
          </a:p>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Μπορείτε να εισάγετε σε αποθετήριο τεκμήρια σε μορφή ηλεκτρονικών αρχείων, είτε μόνο τα μεταδεδομένα των τεκμηρίων ή τα πλήρη τεκμήρια, δηλαδή τα μεταδεδομένα μαζί με τα ψηφιακά αρχεία τους.</a:t>
            </a:r>
          </a:p>
          <a:p>
            <a:pPr lvl="0" rtl="0">
              <a:spcBef>
                <a:spcPts val="0"/>
              </a:spcBef>
              <a:buNone/>
            </a:pPr>
            <a:r>
              <a:rPr lang="en">
                <a:solidFill>
                  <a:schemeClr val="dk1"/>
                </a:solidFill>
              </a:rPr>
              <a:t>Τα τεκμήρια που εισάγετε μπορεί να είναι  τεκμήρια που έχετε ήδη εξάγει από το αποθετήριο και τα έχετε επεξεργαστεί  ή  νέα τεκμήρια </a:t>
            </a:r>
            <a:r>
              <a:rPr lang="en"/>
              <a:t>και τεκμήρια που έχετε ήδη εξάγει από</a:t>
            </a:r>
            <a:r>
              <a:rPr lang="en">
                <a:solidFill>
                  <a:srgbClr val="FF0000"/>
                </a:solidFill>
              </a:rPr>
              <a:t> </a:t>
            </a:r>
            <a:r>
              <a:rPr lang="en"/>
              <a:t>άλλο αποθετήριο</a:t>
            </a:r>
            <a:r>
              <a:rPr lang="en">
                <a:solidFill>
                  <a:srgbClr val="FF0000"/>
                </a:solidFill>
              </a:rPr>
              <a:t>.</a:t>
            </a:r>
          </a:p>
          <a:p>
            <a:pPr lvl="0" rtl="0">
              <a:spcBef>
                <a:spcPts val="0"/>
              </a:spcBef>
              <a:buNone/>
            </a:pPr>
            <a:r>
              <a:rPr lang="en">
                <a:solidFill>
                  <a:schemeClr val="dk1"/>
                </a:solidFill>
              </a:rPr>
              <a:t>Σε κάθε περίπτωση πρέπει να διατηρήσετε αναλλοίωτα το σχήμα μεταδεδομένων του αποθετηρίου, τα στοιχεία &amp; τα πεδία των μεταδεδομένων (metadata elements &amp; fields)   και να κάνετε τις απαραίτητες προσαρμογές  στα τεκμήρια βάση των προδιαγραφών του αποθετηρίου. </a:t>
            </a:r>
          </a:p>
          <a:p>
            <a:pPr lvl="0" rtl="0">
              <a:spcBef>
                <a:spcPts val="0"/>
              </a:spcBef>
              <a:buNone/>
            </a:pPr>
            <a:r>
              <a:t/>
            </a:r>
            <a:endParaRPr>
              <a:solidFill>
                <a:schemeClr val="dk1"/>
              </a:solidFill>
            </a:endParaRPr>
          </a:p>
          <a:p>
            <a:pPr lvl="0" rtl="0">
              <a:spcBef>
                <a:spcPts val="0"/>
              </a:spcBef>
              <a:buNone/>
            </a:pPr>
            <a:r>
              <a:t/>
            </a:r>
            <a:endParaRPr>
              <a:solidFill>
                <a:schemeClr val="dk1"/>
              </a:solidFill>
            </a:endParaRPr>
          </a:p>
          <a:p>
            <a:pPr lvl="0" rtl="0">
              <a:spcBef>
                <a:spcPts val="0"/>
              </a:spcBef>
              <a:buClr>
                <a:schemeClr val="dk1"/>
              </a:buClr>
              <a:buFont typeface="Arial"/>
              <a:buNone/>
            </a:pPr>
            <a:r>
              <a:t/>
            </a:r>
            <a:endParaRPr>
              <a:solidFill>
                <a:schemeClr val="dk1"/>
              </a:solidFill>
            </a:endParaRPr>
          </a:p>
          <a:p>
            <a:pPr rtl="0">
              <a:spcBef>
                <a:spcPts val="0"/>
              </a:spcBef>
              <a:buNone/>
            </a:pPr>
            <a:r>
              <a:t/>
            </a:r>
            <a:endParaRPr>
              <a:highlight>
                <a:srgbClr val="FFFF00"/>
              </a:highlight>
            </a:endParaRPr>
          </a:p>
          <a:p>
            <a:pPr>
              <a:spcBef>
                <a:spcPts val="0"/>
              </a:spcBef>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Η εισαγωγή μόνο μεταδεδομένων των τεκμηρίων γίνεται με αρχεία μορφής </a:t>
            </a:r>
            <a:r>
              <a:rPr lang="en">
                <a:solidFill>
                  <a:schemeClr val="dk1"/>
                </a:solidFill>
              </a:rPr>
              <a:t> csv (Comma Separated Values). Εξάλλου σε αυτή τη μορφή αρχείων εξάγονται τα  μεταδεδομένα των τεκμηρίων από τα Αποθετήρια του ΕΚΤ.</a:t>
            </a:r>
          </a:p>
          <a:p>
            <a:pPr lvl="0" rtl="0">
              <a:spcBef>
                <a:spcPts val="0"/>
              </a:spcBef>
              <a:buClr>
                <a:schemeClr val="dk1"/>
              </a:buClr>
              <a:buSzPct val="100000"/>
              <a:buFont typeface="Arial"/>
              <a:buNone/>
            </a:pPr>
            <a:r>
              <a:rPr lang="en">
                <a:solidFill>
                  <a:schemeClr val="dk1"/>
                </a:solidFill>
              </a:rPr>
              <a:t>Αυτά μπορεί να  είναι τα μεταδεδομένα τεκμηρίων μιας Συλλογής (Collection), Υποσυλλογής (Subcollection), Ομάδας Τεκμηρίων (Item Group) ή τεκμηρίων  που ανακτήσατε  με αναζήτηση στο αποθετήρια.</a:t>
            </a:r>
          </a:p>
          <a:p>
            <a:pPr lvl="0" rtl="0">
              <a:spcBef>
                <a:spcPts val="0"/>
              </a:spcBef>
              <a:buClr>
                <a:schemeClr val="dk1"/>
              </a:buClr>
              <a:buSzPct val="100000"/>
              <a:buFont typeface="Arial"/>
              <a:buNone/>
            </a:pPr>
            <a:r>
              <a:rPr lang="en"/>
              <a:t>Δείτε στη συνέχεια ένα παράδειγμα εξαγωγής από το αποθετήριο των μεταδεδομένων μιας Ομάδας Τεκμηρίων (Item Group), επεξεργασίας τους και επαναεισαγωγής τους στο αποθετήριο.</a:t>
            </a:r>
          </a:p>
          <a:p>
            <a:pPr lvl="0" rtl="0">
              <a:spcBef>
                <a:spcPts val="0"/>
              </a:spcBef>
              <a:buClr>
                <a:schemeClr val="dk1"/>
              </a:buClr>
              <a:buFont typeface="Arial"/>
              <a:buNone/>
            </a:pPr>
            <a:r>
              <a:t/>
            </a:r>
            <a:endParaRPr>
              <a:solidFill>
                <a:srgbClr val="FF0000"/>
              </a:solidFill>
            </a:endParaRPr>
          </a:p>
          <a:p>
            <a:pPr lvl="0" rtl="0">
              <a:spcBef>
                <a:spcPts val="0"/>
              </a:spcBef>
              <a:buClr>
                <a:schemeClr val="dk1"/>
              </a:buClr>
              <a:buFont typeface="Arial"/>
              <a:buNone/>
            </a:pPr>
            <a:r>
              <a:t/>
            </a:r>
            <a:endParaRPr/>
          </a:p>
          <a:p>
            <a:pPr lvl="0" rtl="0">
              <a:spcBef>
                <a:spcPts val="0"/>
              </a:spcBef>
              <a:buClr>
                <a:schemeClr val="dk1"/>
              </a:buClr>
              <a:buFont typeface="Arial"/>
              <a:buNone/>
            </a:pPr>
            <a:r>
              <a:t/>
            </a:r>
            <a:endParaRPr>
              <a:solidFill>
                <a:schemeClr val="dk1"/>
              </a:solidFill>
            </a:endParaRP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Font typeface="Arial"/>
              <a:buNone/>
            </a:pPr>
            <a:r>
              <a:t/>
            </a:r>
            <a:endParaRPr sz="1200">
              <a:latin typeface="Calibri"/>
              <a:ea typeface="Calibri"/>
              <a:cs typeface="Calibri"/>
              <a:sym typeface="Calibri"/>
            </a:endParaRPr>
          </a:p>
          <a:p>
            <a:pPr lvl="0" rtl="0">
              <a:spcBef>
                <a:spcPts val="0"/>
              </a:spcBef>
              <a:buClr>
                <a:schemeClr val="dk1"/>
              </a:buClr>
              <a:buFont typeface="Arial"/>
              <a:buNone/>
            </a:pPr>
            <a:r>
              <a:t/>
            </a:r>
            <a:endParaRPr sz="1200">
              <a:solidFill>
                <a:schemeClr val="hlink"/>
              </a:solidFill>
            </a:endParaRPr>
          </a:p>
          <a:p>
            <a:pPr lvl="0" rtl="0">
              <a:spcBef>
                <a:spcPts val="0"/>
              </a:spcBef>
              <a:buClr>
                <a:schemeClr val="dk1"/>
              </a:buClr>
              <a:buFont typeface="Arial"/>
              <a:buNone/>
            </a:pPr>
            <a:r>
              <a:t/>
            </a:r>
            <a:endParaRPr sz="1200">
              <a:solidFill>
                <a:schemeClr val="hlink"/>
              </a:solidFill>
            </a:endParaRPr>
          </a:p>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Συνδέεστε στο αποθετήριο με τους κωδικούς του διαχειριστή. Στο κεντρικό μενού επιλέγετε Πλοήγηση και από την αναδυόμενη λίστα οδηγείστε στη σελίδα Συλλογών &amp; Ομάδων Τεκμηρίων του αποθετηρίου.</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Επιλέγετε την Ομάδα Τεκμηρίων </a:t>
            </a:r>
            <a:r>
              <a:rPr lang="en" sz="1200">
                <a:solidFill>
                  <a:srgbClr val="FF0000"/>
                </a:solidFill>
                <a:latin typeface="Calibri"/>
                <a:ea typeface="Calibri"/>
                <a:cs typeface="Calibri"/>
                <a:sym typeface="Calibri"/>
              </a:rPr>
              <a:t> </a:t>
            </a:r>
            <a:r>
              <a:rPr lang="en" sz="1200">
                <a:solidFill>
                  <a:schemeClr val="dk1"/>
                </a:solidFill>
                <a:latin typeface="Calibri"/>
                <a:ea typeface="Calibri"/>
                <a:cs typeface="Calibri"/>
                <a:sym typeface="Calibri"/>
              </a:rPr>
              <a:t>"Πρακτική εξάσκηση"</a:t>
            </a:r>
            <a:r>
              <a:rPr b="1" lang="en" sz="1700">
                <a:solidFill>
                  <a:schemeClr val="dk1"/>
                </a:solidFill>
              </a:rPr>
              <a:t> </a:t>
            </a:r>
            <a:r>
              <a:rPr lang="en" sz="1200">
                <a:solidFill>
                  <a:schemeClr val="dk1"/>
                </a:solidFill>
                <a:latin typeface="Calibri"/>
                <a:ea typeface="Calibri"/>
                <a:cs typeface="Calibri"/>
                <a:sym typeface="Calibri"/>
              </a:rPr>
              <a:t>της οποίας θέλετε να εξάγετε τα μεταδεδομένα των τεκμηρίων.</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Στην επόμενη οθόνη  πατάτε πάνω δεξίά στο Admin Tools το κουμπί  “Εξάγετε τα μεταδεδομένα” και αποθηκεύετε στον υπολογιστή σας το αρχείο csv που περιέχει τα μεταδεδομένα όλων των τεκμηρίων της Ομάδας Τεκμηρίων που επιλέξατε.</a:t>
            </a:r>
          </a:p>
          <a:p>
            <a:pPr lvl="0" rtl="0">
              <a:spcBef>
                <a:spcPts val="0"/>
              </a:spcBef>
              <a:buClr>
                <a:schemeClr val="dk1"/>
              </a:buClr>
              <a:buSzPct val="110000"/>
              <a:buFont typeface="Arial"/>
              <a:buNone/>
            </a:pPr>
            <a:r>
              <a:rPr lang="en" sz="1000">
                <a:solidFill>
                  <a:schemeClr val="dk1"/>
                </a:solidFill>
              </a:rPr>
              <a:t>Περισσότερα για την εξαγωγή των μεταδεδομένων δείτε στην ενότητα “Πώς γίνεται: Εξαγωγή τεκμηρίων” του μαθήματος “Διαχειρίζομαι αποθετήριο SaaS”.</a:t>
            </a: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SzPct val="91666"/>
              <a:buFont typeface="Arial"/>
              <a:buNone/>
            </a:pPr>
            <a:r>
              <a:rPr lang="en" sz="1200">
                <a:solidFill>
                  <a:srgbClr val="FF0000"/>
                </a:solidFill>
              </a:rPr>
              <a:t>Για τον ανάδοχο: Η Διαδικασία της Εξαγωγής (αυτή η οθόνη και οι επόμενες) προτείνουμε να γίνει τουλάχιστον με ζωντανη επίδειξη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sz="1200">
                <a:solidFill>
                  <a:schemeClr val="dk1"/>
                </a:solidFill>
                <a:latin typeface="Calibri"/>
                <a:ea typeface="Calibri"/>
                <a:cs typeface="Calibri"/>
                <a:sym typeface="Calibri"/>
              </a:rPr>
              <a:t>Μπορείτε να επεξεργαστείτε τα μεταδεδομένα πριν την επαναεισαγωγή τους και να κάνετε αλλαγές, διορθώσεις ή μαζικές αντικαταστάσεις. Αυτό γίνεται ανοίγοντας τα αρχεία csv με  text editor όπως, notepad++, editplus  κλπ. αλλά και με ποιο προηγμένη επεξεργασία (advanced editing) όπως μία spreadsheet εφαρμογή πχ Υπολογιστικό Φύλλο (Calc) του Openoffice.</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Εντοπίζετε στον υπολογιστή σας το αποθηκευμένο αρχείο και το ανοίγετε με το Υπολογιστικό Φύλλο (Calc) του Openoffice. </a:t>
            </a:r>
          </a:p>
          <a:p>
            <a:pPr>
              <a:spcBef>
                <a:spcPts val="0"/>
              </a:spcBef>
              <a:buNone/>
            </a:pPr>
            <a:r>
              <a:t/>
            </a:r>
            <a:endParaRPr>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Κάνετε τις αλλαγές και διορθώσεις στα μεταδεδομένα που θέλετε, αξιοποιώντας τα εργαλεία της εφαρμογής και τις αποθηκεύετε.</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Στο παράδειγμα, στο τεκμήριο με Τίτλο </a:t>
            </a:r>
            <a:r>
              <a:rPr b="1" i="1" lang="en" sz="1200">
                <a:solidFill>
                  <a:srgbClr val="0000FF"/>
                </a:solidFill>
                <a:latin typeface="Calibri"/>
                <a:ea typeface="Calibri"/>
                <a:cs typeface="Calibri"/>
                <a:sym typeface="Calibri"/>
              </a:rPr>
              <a:t>Το άρμα που έμεινε στην ιστορία </a:t>
            </a:r>
            <a:r>
              <a:rPr lang="en" sz="1200">
                <a:solidFill>
                  <a:schemeClr val="dk1"/>
                </a:solidFill>
                <a:latin typeface="Calibri"/>
                <a:ea typeface="Calibri"/>
                <a:cs typeface="Calibri"/>
                <a:sym typeface="Calibri"/>
              </a:rPr>
              <a:t>και Handle 11635/133 προσθέτετε και τον Εναλλακτικό τίτλο στα Αγγλικα, “The Armored Tank that remained in History” </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Στο τεκμήριο με Τίτλο </a:t>
            </a:r>
            <a:r>
              <a:rPr b="1" i="1" lang="en">
                <a:solidFill>
                  <a:schemeClr val="dk1"/>
                </a:solidFill>
              </a:rPr>
              <a:t>“</a:t>
            </a:r>
            <a:r>
              <a:rPr b="1" i="1" lang="en">
                <a:solidFill>
                  <a:schemeClr val="hlink"/>
                </a:solidFill>
                <a:hlinkClick r:id="rId2"/>
              </a:rPr>
              <a:t>Απόψε θα γίνει Ταϊλάνδη…</a:t>
            </a:r>
            <a:r>
              <a:rPr lang="en" sz="1200">
                <a:solidFill>
                  <a:schemeClr val="dk1"/>
                </a:solidFill>
                <a:latin typeface="Calibri"/>
                <a:ea typeface="Calibri"/>
                <a:cs typeface="Calibri"/>
                <a:sym typeface="Calibri"/>
              </a:rPr>
              <a:t>”  και Handle 11635/121 διορθώνετε τα μεταδεδομένα του Τίτλου και του Εναλλακτικού τίτλου στα Αγγλικά  εμπλουτίζοντας τα, και προσθέτετε Περίληψη (</a:t>
            </a:r>
          </a:p>
          <a:p>
            <a:pPr lvl="0" rtl="0">
              <a:spcBef>
                <a:spcPts val="0"/>
              </a:spcBef>
              <a:buClr>
                <a:schemeClr val="dk1"/>
              </a:buClr>
              <a:buSzPct val="91666"/>
              <a:buFont typeface="Arial"/>
              <a:buNone/>
            </a:pPr>
            <a:r>
              <a:rPr lang="en" sz="1200">
                <a:solidFill>
                  <a:srgbClr val="FF0000"/>
                </a:solidFill>
                <a:latin typeface="Calibri"/>
                <a:ea typeface="Calibri"/>
                <a:cs typeface="Calibri"/>
                <a:sym typeface="Calibri"/>
              </a:rPr>
              <a:t>Για τον ανάδοχο. Να τονιζονται καπως οι αλλαγες με κόκκινη γραματοσειρά</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Με τον ίδιο τρόπο μπορείτε να επεξεργαστείτε τα μεταδεδομένα άλλων πεδίων.</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Ολοκληρώνετε και αποθηκεύετε το αρχείο με τις αλλαγές που κάνατε πχ σαν 11635-44_new.csv</a:t>
            </a: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ΠΡΟΣΟΧΗ ΟΜΩΣ: Μην κάνετε αλλαγες σε στοιχεία μεταδεδομένων, δηλαδή να μην προσθέσετε ή αφαιρέσετε πεδία. Επίσης σημαντικό είναι να μην παρεμβαίνετε στις προεπιλεγμένες τιμές των πεδίων (stored values) οι οποίες αποθηκεύονται με κωδικούς (codes) . Μπορείτε όμως να διορθώσετε ή να κάνετε μαζικές αλλαγές σε πεδία ελέυθερου κειμένου πχ Τίτλους, Συγγραφείς, Περιλήψεις, Σημειώσεις, Λέξεις κλειδιά, Περιγραφή κλπ. </a:t>
            </a: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 </a:t>
            </a:r>
          </a:p>
          <a:p>
            <a:pPr lvl="0" rtl="0">
              <a:spcBef>
                <a:spcPts val="0"/>
              </a:spcBef>
              <a:buClr>
                <a:schemeClr val="dk1"/>
              </a:buClr>
              <a:buFont typeface="Arial"/>
              <a:buNone/>
            </a:pPr>
            <a:r>
              <a:t/>
            </a:r>
            <a:endParaRPr sz="1200">
              <a:solidFill>
                <a:schemeClr val="dk1"/>
              </a:solidFill>
            </a:endParaRPr>
          </a:p>
          <a:p>
            <a:pPr lvl="0" rtl="0">
              <a:spcBef>
                <a:spcPts val="0"/>
              </a:spcBef>
              <a:buClr>
                <a:schemeClr val="dk1"/>
              </a:buClr>
              <a:buSzPct val="91666"/>
              <a:buFont typeface="Arial"/>
              <a:buNone/>
            </a:pPr>
            <a:r>
              <a:rPr lang="en" sz="1200">
                <a:solidFill>
                  <a:schemeClr val="dk1"/>
                </a:solidFill>
              </a:rPr>
              <a:t>.</a:t>
            </a:r>
            <a:r>
              <a:rPr lang="en" sz="1200">
                <a:solidFill>
                  <a:schemeClr val="hlink"/>
                </a:solidFill>
              </a:rPr>
              <a:t> </a:t>
            </a:r>
          </a:p>
          <a:p>
            <a:pPr lvl="0" rtl="0">
              <a:spcBef>
                <a:spcPts val="0"/>
              </a:spcBef>
              <a:buClr>
                <a:schemeClr val="dk1"/>
              </a:buClr>
              <a:buFont typeface="Arial"/>
              <a:buNone/>
            </a:pPr>
            <a:r>
              <a:t/>
            </a:r>
            <a:endParaRPr sz="1200">
              <a:solidFill>
                <a:schemeClr val="dk1"/>
              </a:solidFill>
            </a:endParaRPr>
          </a:p>
          <a:p>
            <a:pPr lvl="0" rtl="0">
              <a:spcBef>
                <a:spcPts val="0"/>
              </a:spcBef>
              <a:buClr>
                <a:schemeClr val="dk1"/>
              </a:buClr>
              <a:buFont typeface="Arial"/>
              <a:buNone/>
            </a:pPr>
            <a:r>
              <a:t/>
            </a:r>
            <a:endParaRPr sz="1200">
              <a:solidFill>
                <a:schemeClr val="dk1"/>
              </a:solidFill>
            </a:endParaRPr>
          </a:p>
          <a:p>
            <a:pPr lvl="0" rtl="0">
              <a:spcBef>
                <a:spcPts val="0"/>
              </a:spcBef>
              <a:buNone/>
            </a:pPr>
            <a:r>
              <a:t/>
            </a:r>
            <a:endParaRPr sz="1200">
              <a:solidFill>
                <a:srgbClr val="1155CC"/>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Επόμενο βήμα είναι να εισάγετε στο αποθετήριο το αρχείο 11635-44_new.csv με τις αλλαγές που κάνατε.</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Πατώντας το  “Συνδεθήκατε ως διαχειριστής” επιλέγετε το κουμπί “Διαχείριση” απο την λίστα που εμφανίζεται και οδηγείστε στο περιβάλλον διαχείρισης.</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Πατάτε το “Περιεχόμενο” στη πάνω μπάρα της οθόνης και επιλέγετε “Εισαγωγή μεταδεδομένων” στην αναδυόμενη λίστα.</a:t>
            </a: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Αναζητάτε στον υπολογιστή σας το αποθηκευμένο αρχείο 11635-44_new.csv με τις αλλαγές, και το “ανεβάζετε” πατώντας το upload.</a:t>
            </a:r>
          </a:p>
          <a:p>
            <a:pPr lvl="0" rtl="0">
              <a:spcBef>
                <a:spcPts val="0"/>
              </a:spcBef>
              <a:buClr>
                <a:schemeClr val="dk1"/>
              </a:buClr>
              <a:buFont typeface="Arial"/>
              <a:buNone/>
            </a:pPr>
            <a:r>
              <a:t/>
            </a:r>
            <a:endParaRPr sz="1200">
              <a:solidFill>
                <a:schemeClr val="dk1"/>
              </a:solidFill>
              <a:latin typeface="Calibri"/>
              <a:ea typeface="Calibri"/>
              <a:cs typeface="Calibri"/>
              <a:sym typeface="Calibri"/>
            </a:endParaRPr>
          </a:p>
          <a:p>
            <a:pPr lvl="0" rtl="0">
              <a:spcBef>
                <a:spcPts val="0"/>
              </a:spcBef>
              <a:buClr>
                <a:schemeClr val="dk1"/>
              </a:buClr>
              <a:buSzPct val="91666"/>
              <a:buFont typeface="Arial"/>
              <a:buNone/>
            </a:pPr>
            <a:r>
              <a:rPr lang="en" sz="1200">
                <a:solidFill>
                  <a:schemeClr val="dk1"/>
                </a:solidFill>
                <a:latin typeface="Calibri"/>
                <a:ea typeface="Calibri"/>
                <a:cs typeface="Calibri"/>
                <a:sym typeface="Calibri"/>
              </a:rPr>
              <a:t> </a:t>
            </a:r>
          </a:p>
          <a:p>
            <a:pPr lvl="0" rtl="0">
              <a:spcBef>
                <a:spcPts val="0"/>
              </a:spcBef>
              <a:buClr>
                <a:schemeClr val="dk1"/>
              </a:buClr>
              <a:buFont typeface="Arial"/>
              <a:buNone/>
            </a:pPr>
            <a:r>
              <a:t/>
            </a:r>
            <a:endParaRPr sz="1200">
              <a:solidFill>
                <a:schemeClr val="dk1"/>
              </a:solidFill>
            </a:endParaRPr>
          </a:p>
          <a:p>
            <a:pPr lvl="0" rtl="0">
              <a:spcBef>
                <a:spcPts val="0"/>
              </a:spcBef>
              <a:buClr>
                <a:schemeClr val="dk1"/>
              </a:buClr>
              <a:buSzPct val="91666"/>
              <a:buFont typeface="Arial"/>
              <a:buNone/>
            </a:pPr>
            <a:r>
              <a:rPr lang="en" sz="1200">
                <a:solidFill>
                  <a:schemeClr val="dk1"/>
                </a:solidFill>
              </a:rPr>
              <a:t>.</a:t>
            </a:r>
            <a:r>
              <a:rPr lang="en" sz="1200">
                <a:solidFill>
                  <a:schemeClr val="hlink"/>
                </a:solidFill>
              </a:rPr>
              <a:t> </a:t>
            </a:r>
          </a:p>
          <a:p>
            <a:pPr lvl="0" rtl="0">
              <a:spcBef>
                <a:spcPts val="0"/>
              </a:spcBef>
              <a:buClr>
                <a:schemeClr val="dk1"/>
              </a:buClr>
              <a:buFont typeface="Arial"/>
              <a:buNone/>
            </a:pPr>
            <a:r>
              <a:t/>
            </a:r>
            <a:endParaRPr sz="1200">
              <a:solidFill>
                <a:schemeClr val="dk1"/>
              </a:solidFill>
            </a:endParaRPr>
          </a:p>
          <a:p>
            <a:pPr lvl="0" rtl="0">
              <a:spcBef>
                <a:spcPts val="0"/>
              </a:spcBef>
              <a:buClr>
                <a:schemeClr val="dk1"/>
              </a:buClr>
              <a:buFont typeface="Arial"/>
              <a:buNone/>
            </a:pPr>
            <a:r>
              <a:t/>
            </a:r>
            <a:endParaRPr sz="1200">
              <a:solidFill>
                <a:schemeClr val="dk1"/>
              </a:solidFill>
            </a:endParaRPr>
          </a:p>
          <a:p>
            <a:pPr lvl="0" rtl="0">
              <a:spcBef>
                <a:spcPts val="0"/>
              </a:spcBef>
              <a:buNone/>
            </a:pPr>
            <a:r>
              <a:t/>
            </a:r>
            <a:endParaRPr sz="1200">
              <a:solidFill>
                <a:srgbClr val="1155CC"/>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1583342"/>
            <a:ext cx="7772400" cy="1159856"/>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x="685800" y="2840053"/>
            <a:ext cx="7772400" cy="784737"/>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20"/>
          </a:xfrm>
          <a:prstGeom prst="rect">
            <a:avLst/>
          </a:prstGeom>
        </p:spPr>
        <p:txBody>
          <a:bodyPr anchorCtr="0" anchor="t" bIns="91425" lIns="91425" rIns="91425" tIns="91425"/>
          <a:lstStyle>
            <a:lvl1pPr algn="ctr">
              <a:spcBef>
                <a:spcPts val="360"/>
              </a:spcBef>
              <a:buSzPct val="100000"/>
              <a:buNone/>
              <a:defRPr sz="1800"/>
            </a:lvl1pPr>
          </a:lstStyle>
          <a:p/>
        </p:txBody>
      </p:sp>
      <p:sp>
        <p:nvSpPr>
          <p:cNvPr id="26" name="Shape 26"/>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524"/>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25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524"/>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7.png"/><Relationship Id="rId6" Type="http://schemas.openxmlformats.org/officeDocument/2006/relationships/image" Target="../media/image30.png"/><Relationship Id="rId7" Type="http://schemas.openxmlformats.org/officeDocument/2006/relationships/image" Target="../media/image34.png"/><Relationship Id="rId8"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png"/><Relationship Id="rId4" Type="http://schemas.openxmlformats.org/officeDocument/2006/relationships/image" Target="../media/image28.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3.jpg"/><Relationship Id="rId4" Type="http://schemas.openxmlformats.org/officeDocument/2006/relationships/image" Target="../media/image42.png"/><Relationship Id="rId5" Type="http://schemas.openxmlformats.org/officeDocument/2006/relationships/image" Target="../media/image0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41.png"/><Relationship Id="rId5" Type="http://schemas.openxmlformats.org/officeDocument/2006/relationships/image" Target="../media/image49.png"/><Relationship Id="rId6"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7.jpg"/><Relationship Id="rId4" Type="http://schemas.openxmlformats.org/officeDocument/2006/relationships/image" Target="../media/image51.jpg"/><Relationship Id="rId5" Type="http://schemas.openxmlformats.org/officeDocument/2006/relationships/image" Target="../media/image48.png"/><Relationship Id="rId6" Type="http://schemas.openxmlformats.org/officeDocument/2006/relationships/image" Target="../media/image46.png"/><Relationship Id="rId7" Type="http://schemas.openxmlformats.org/officeDocument/2006/relationships/image" Target="../media/image44.png"/><Relationship Id="rId8"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6.png"/><Relationship Id="rId4" Type="http://schemas.openxmlformats.org/officeDocument/2006/relationships/image" Target="../media/image07.png"/><Relationship Id="rId5"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0.png"/><Relationship Id="rId4" Type="http://schemas.openxmlformats.org/officeDocument/2006/relationships/image" Target="../media/image07.png"/><Relationship Id="rId5" Type="http://schemas.openxmlformats.org/officeDocument/2006/relationships/image" Target="../media/image08.png"/><Relationship Id="rId6"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2.png"/><Relationship Id="rId4" Type="http://schemas.openxmlformats.org/officeDocument/2006/relationships/image" Target="../media/image01.png"/><Relationship Id="rId5" Type="http://schemas.openxmlformats.org/officeDocument/2006/relationships/image" Target="../media/image03.png"/><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09.png"/><Relationship Id="rId5"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685800" y="1583342"/>
            <a:ext cx="7772400" cy="1159856"/>
          </a:xfrm>
          <a:prstGeom prst="rect">
            <a:avLst/>
          </a:prstGeom>
        </p:spPr>
        <p:txBody>
          <a:bodyPr anchorCtr="0" anchor="b" bIns="91425" lIns="91425" rIns="91425" tIns="91425">
            <a:noAutofit/>
          </a:bodyPr>
          <a:lstStyle/>
          <a:p>
            <a:pPr lvl="0" rtl="0">
              <a:spcBef>
                <a:spcPts val="0"/>
              </a:spcBef>
              <a:buNone/>
            </a:pPr>
            <a:r>
              <a:rPr b="0" lang="en" sz="3000">
                <a:solidFill>
                  <a:srgbClr val="0000FF"/>
                </a:solidFill>
              </a:rPr>
              <a:t>9.10 Πώς γίνεται: Εισαγωγή τεκμηρίων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143550" y="102675"/>
            <a:ext cx="9672300" cy="239100"/>
          </a:xfrm>
          <a:prstGeom prst="rect">
            <a:avLst/>
          </a:prstGeom>
        </p:spPr>
        <p:txBody>
          <a:bodyPr anchorCtr="0" anchor="b" bIns="91425" lIns="91425" rIns="91425" tIns="91425">
            <a:noAutofit/>
          </a:bodyPr>
          <a:lstStyle/>
          <a:p>
            <a:pPr lvl="0" rtl="0">
              <a:spcBef>
                <a:spcPts val="0"/>
              </a:spcBef>
              <a:buNone/>
            </a:pPr>
            <a:r>
              <a:rPr lang="en" sz="1800">
                <a:latin typeface="Calibri"/>
                <a:ea typeface="Calibri"/>
                <a:cs typeface="Calibri"/>
                <a:sym typeface="Calibri"/>
              </a:rPr>
              <a:t>Διαδικασία εισαγωγής μεταδεδομένων στο αποθετήριο </a:t>
            </a:r>
          </a:p>
        </p:txBody>
      </p:sp>
      <p:sp>
        <p:nvSpPr>
          <p:cNvPr id="144" name="Shape 144"/>
          <p:cNvSpPr txBox="1"/>
          <p:nvPr/>
        </p:nvSpPr>
        <p:spPr>
          <a:xfrm>
            <a:off x="345750" y="341762"/>
            <a:ext cx="9428999" cy="239100"/>
          </a:xfrm>
          <a:prstGeom prst="rect">
            <a:avLst/>
          </a:prstGeom>
          <a:noFill/>
          <a:ln>
            <a:noFill/>
          </a:ln>
        </p:spPr>
        <p:txBody>
          <a:bodyPr anchorCtr="0" anchor="t" bIns="91425" lIns="91425" rIns="91425" tIns="91425">
            <a:noAutofit/>
          </a:bodyPr>
          <a:lstStyle/>
          <a:p>
            <a:pPr lvl="0" rtl="0">
              <a:spcBef>
                <a:spcPts val="0"/>
              </a:spcBef>
              <a:buClr>
                <a:schemeClr val="dk1"/>
              </a:buClr>
              <a:buFont typeface="Arial"/>
              <a:buNone/>
            </a:pPr>
            <a:r>
              <a:t/>
            </a:r>
            <a:endParaRPr>
              <a:solidFill>
                <a:schemeClr val="dk1"/>
              </a:solidFill>
              <a:latin typeface="Calibri"/>
              <a:ea typeface="Calibri"/>
              <a:cs typeface="Calibri"/>
              <a:sym typeface="Calibri"/>
            </a:endParaRPr>
          </a:p>
          <a:p>
            <a:pPr lvl="0" rtl="0">
              <a:spcBef>
                <a:spcPts val="0"/>
              </a:spcBef>
              <a:buNone/>
            </a:pPr>
            <a:r>
              <a:t/>
            </a:r>
            <a:endParaRPr/>
          </a:p>
        </p:txBody>
      </p:sp>
      <p:pic>
        <p:nvPicPr>
          <p:cNvPr id="145" name="Shape 145"/>
          <p:cNvPicPr preferRelativeResize="0"/>
          <p:nvPr/>
        </p:nvPicPr>
        <p:blipFill>
          <a:blip r:embed="rId3">
            <a:alphaModFix/>
          </a:blip>
          <a:stretch>
            <a:fillRect/>
          </a:stretch>
        </p:blipFill>
        <p:spPr>
          <a:xfrm>
            <a:off x="428300" y="871950"/>
            <a:ext cx="6455800" cy="4412275"/>
          </a:xfrm>
          <a:prstGeom prst="rect">
            <a:avLst/>
          </a:prstGeom>
          <a:noFill/>
          <a:ln>
            <a:noFill/>
          </a:ln>
        </p:spPr>
      </p:pic>
      <p:cxnSp>
        <p:nvCxnSpPr>
          <p:cNvPr id="146" name="Shape 146"/>
          <p:cNvCxnSpPr/>
          <p:nvPr/>
        </p:nvCxnSpPr>
        <p:spPr>
          <a:xfrm flipH="1" rot="10800000">
            <a:off x="574250" y="3575274"/>
            <a:ext cx="139799" cy="303900"/>
          </a:xfrm>
          <a:prstGeom prst="straightConnector1">
            <a:avLst/>
          </a:prstGeom>
          <a:noFill/>
          <a:ln cap="flat" cmpd="sng" w="19050">
            <a:solidFill>
              <a:schemeClr val="dk2"/>
            </a:solidFill>
            <a:prstDash val="solid"/>
            <a:round/>
            <a:headEnd len="lg" w="lg" type="none"/>
            <a:tailEnd len="lg" w="lg" type="triangle"/>
          </a:ln>
        </p:spPr>
      </p:cxnSp>
      <p:cxnSp>
        <p:nvCxnSpPr>
          <p:cNvPr id="147" name="Shape 147"/>
          <p:cNvCxnSpPr/>
          <p:nvPr/>
        </p:nvCxnSpPr>
        <p:spPr>
          <a:xfrm flipH="1">
            <a:off x="7048799" y="3451900"/>
            <a:ext cx="443700" cy="8100"/>
          </a:xfrm>
          <a:prstGeom prst="straightConnector1">
            <a:avLst/>
          </a:prstGeom>
          <a:noFill/>
          <a:ln cap="flat" cmpd="sng" w="19050">
            <a:solidFill>
              <a:schemeClr val="dk2"/>
            </a:solidFill>
            <a:prstDash val="solid"/>
            <a:round/>
            <a:headEnd len="lg" w="lg" type="none"/>
            <a:tailEnd len="lg" w="lg" type="triangle"/>
          </a:ln>
        </p:spPr>
      </p:cxnSp>
      <p:cxnSp>
        <p:nvCxnSpPr>
          <p:cNvPr id="148" name="Shape 148"/>
          <p:cNvCxnSpPr/>
          <p:nvPr/>
        </p:nvCxnSpPr>
        <p:spPr>
          <a:xfrm flipH="1">
            <a:off x="7143699" y="4417725"/>
            <a:ext cx="443700" cy="8100"/>
          </a:xfrm>
          <a:prstGeom prst="straightConnector1">
            <a:avLst/>
          </a:prstGeom>
          <a:noFill/>
          <a:ln cap="flat" cmpd="sng" w="19050">
            <a:solidFill>
              <a:schemeClr val="dk2"/>
            </a:solidFill>
            <a:prstDash val="solid"/>
            <a:round/>
            <a:headEnd len="lg" w="lg" type="none"/>
            <a:tailEnd len="lg" w="lg" type="triangle"/>
          </a:ln>
        </p:spPr>
      </p:cxnSp>
      <p:cxnSp>
        <p:nvCxnSpPr>
          <p:cNvPr id="149" name="Shape 149"/>
          <p:cNvCxnSpPr/>
          <p:nvPr/>
        </p:nvCxnSpPr>
        <p:spPr>
          <a:xfrm flipH="1">
            <a:off x="1413124" y="4939850"/>
            <a:ext cx="443700" cy="8100"/>
          </a:xfrm>
          <a:prstGeom prst="straightConnector1">
            <a:avLst/>
          </a:prstGeom>
          <a:noFill/>
          <a:ln cap="flat" cmpd="sng" w="19050">
            <a:solidFill>
              <a:schemeClr val="dk2"/>
            </a:solidFill>
            <a:prstDash val="solid"/>
            <a:round/>
            <a:headEnd len="lg" w="lg" type="none"/>
            <a:tailEnd len="lg" w="lg" type="triangle"/>
          </a:ln>
        </p:spPr>
      </p:cxnSp>
      <p:cxnSp>
        <p:nvCxnSpPr>
          <p:cNvPr id="150" name="Shape 150"/>
          <p:cNvCxnSpPr/>
          <p:nvPr/>
        </p:nvCxnSpPr>
        <p:spPr>
          <a:xfrm flipH="1">
            <a:off x="1146474" y="5143500"/>
            <a:ext cx="443700" cy="810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143550" y="102675"/>
            <a:ext cx="9672300" cy="239100"/>
          </a:xfrm>
          <a:prstGeom prst="rect">
            <a:avLst/>
          </a:prstGeom>
        </p:spPr>
        <p:txBody>
          <a:bodyPr anchorCtr="0" anchor="b" bIns="91425" lIns="91425" rIns="91425" tIns="91425">
            <a:noAutofit/>
          </a:bodyPr>
          <a:lstStyle/>
          <a:p>
            <a:pPr lvl="0" rtl="0">
              <a:spcBef>
                <a:spcPts val="0"/>
              </a:spcBef>
              <a:buNone/>
            </a:pPr>
            <a:r>
              <a:rPr lang="en" sz="1800">
                <a:latin typeface="Calibri"/>
                <a:ea typeface="Calibri"/>
                <a:cs typeface="Calibri"/>
                <a:sym typeface="Calibri"/>
              </a:rPr>
              <a:t>Ολοκλήρωση εισαγωγής μεταδεδομένων στο αποθετήριο </a:t>
            </a:r>
          </a:p>
        </p:txBody>
      </p:sp>
      <p:sp>
        <p:nvSpPr>
          <p:cNvPr id="156" name="Shape 156"/>
          <p:cNvSpPr txBox="1"/>
          <p:nvPr/>
        </p:nvSpPr>
        <p:spPr>
          <a:xfrm>
            <a:off x="345750" y="341762"/>
            <a:ext cx="9428999" cy="239100"/>
          </a:xfrm>
          <a:prstGeom prst="rect">
            <a:avLst/>
          </a:prstGeom>
          <a:noFill/>
          <a:ln>
            <a:noFill/>
          </a:ln>
        </p:spPr>
        <p:txBody>
          <a:bodyPr anchorCtr="0" anchor="t" bIns="91425" lIns="91425" rIns="91425" tIns="91425">
            <a:noAutofit/>
          </a:bodyPr>
          <a:lstStyle/>
          <a:p>
            <a:pPr lvl="0" rtl="0">
              <a:spcBef>
                <a:spcPts val="0"/>
              </a:spcBef>
              <a:buClr>
                <a:schemeClr val="dk1"/>
              </a:buClr>
              <a:buFont typeface="Arial"/>
              <a:buNone/>
            </a:pPr>
            <a:r>
              <a:t/>
            </a:r>
            <a:endParaRPr>
              <a:solidFill>
                <a:schemeClr val="dk1"/>
              </a:solidFill>
              <a:latin typeface="Calibri"/>
              <a:ea typeface="Calibri"/>
              <a:cs typeface="Calibri"/>
              <a:sym typeface="Calibri"/>
            </a:endParaRPr>
          </a:p>
          <a:p>
            <a:pPr lvl="0" rtl="0">
              <a:spcBef>
                <a:spcPts val="0"/>
              </a:spcBef>
              <a:buNone/>
            </a:pPr>
            <a:r>
              <a:t/>
            </a:r>
            <a:endParaRPr/>
          </a:p>
        </p:txBody>
      </p:sp>
      <p:sp>
        <p:nvSpPr>
          <p:cNvPr id="157" name="Shape 157"/>
          <p:cNvSpPr txBox="1"/>
          <p:nvPr/>
        </p:nvSpPr>
        <p:spPr>
          <a:xfrm>
            <a:off x="8817350" y="683525"/>
            <a:ext cx="463200" cy="162000"/>
          </a:xfrm>
          <a:prstGeom prst="rect">
            <a:avLst/>
          </a:prstGeom>
          <a:noFill/>
          <a:ln>
            <a:noFill/>
          </a:ln>
        </p:spPr>
        <p:txBody>
          <a:bodyPr anchorCtr="0" anchor="t" bIns="91425" lIns="91425" rIns="91425" tIns="91425">
            <a:noAutofit/>
          </a:bodyPr>
          <a:lstStyle/>
          <a:p>
            <a:pPr lvl="0" rtl="0">
              <a:spcBef>
                <a:spcPts val="0"/>
              </a:spcBef>
              <a:buNone/>
            </a:pPr>
            <a:r>
              <a:rPr lang="en"/>
              <a:t>++</a:t>
            </a:r>
          </a:p>
        </p:txBody>
      </p:sp>
      <p:pic>
        <p:nvPicPr>
          <p:cNvPr id="158" name="Shape 158"/>
          <p:cNvPicPr preferRelativeResize="0"/>
          <p:nvPr/>
        </p:nvPicPr>
        <p:blipFill>
          <a:blip r:embed="rId3">
            <a:alphaModFix/>
          </a:blip>
          <a:stretch>
            <a:fillRect/>
          </a:stretch>
        </p:blipFill>
        <p:spPr>
          <a:xfrm>
            <a:off x="0" y="364831"/>
            <a:ext cx="9143998" cy="4413836"/>
          </a:xfrm>
          <a:prstGeom prst="rect">
            <a:avLst/>
          </a:prstGeom>
          <a:noFill/>
          <a:ln>
            <a:noFill/>
          </a:ln>
        </p:spPr>
      </p:pic>
      <p:cxnSp>
        <p:nvCxnSpPr>
          <p:cNvPr id="159" name="Shape 159"/>
          <p:cNvCxnSpPr/>
          <p:nvPr/>
        </p:nvCxnSpPr>
        <p:spPr>
          <a:xfrm flipH="1" rot="10800000">
            <a:off x="344175" y="2794574"/>
            <a:ext cx="156000" cy="336900"/>
          </a:xfrm>
          <a:prstGeom prst="straightConnector1">
            <a:avLst/>
          </a:prstGeom>
          <a:noFill/>
          <a:ln cap="flat" cmpd="sng" w="19050">
            <a:solidFill>
              <a:schemeClr val="dk2"/>
            </a:solidFill>
            <a:prstDash val="solid"/>
            <a:round/>
            <a:headEnd len="lg" w="lg" type="none"/>
            <a:tailEnd len="lg" w="lg" type="triangle"/>
          </a:ln>
        </p:spPr>
      </p:cxnSp>
      <p:cxnSp>
        <p:nvCxnSpPr>
          <p:cNvPr id="160" name="Shape 160"/>
          <p:cNvCxnSpPr>
            <a:stCxn id="158" idx="3"/>
          </p:cNvCxnSpPr>
          <p:nvPr/>
        </p:nvCxnSpPr>
        <p:spPr>
          <a:xfrm flipH="1">
            <a:off x="8782498" y="2571749"/>
            <a:ext cx="361500" cy="900"/>
          </a:xfrm>
          <a:prstGeom prst="straightConnector1">
            <a:avLst/>
          </a:prstGeom>
          <a:noFill/>
          <a:ln cap="flat" cmpd="sng" w="19050">
            <a:solidFill>
              <a:schemeClr val="dk2"/>
            </a:solidFill>
            <a:prstDash val="solid"/>
            <a:round/>
            <a:headEnd len="lg" w="lg" type="none"/>
            <a:tailEnd len="lg" w="lg" type="triangle"/>
          </a:ln>
        </p:spPr>
      </p:cxnSp>
      <p:cxnSp>
        <p:nvCxnSpPr>
          <p:cNvPr id="161" name="Shape 161"/>
          <p:cNvCxnSpPr/>
          <p:nvPr/>
        </p:nvCxnSpPr>
        <p:spPr>
          <a:xfrm flipH="1">
            <a:off x="8817349" y="4071649"/>
            <a:ext cx="361499" cy="900"/>
          </a:xfrm>
          <a:prstGeom prst="straightConnector1">
            <a:avLst/>
          </a:prstGeom>
          <a:noFill/>
          <a:ln cap="flat" cmpd="sng" w="19050">
            <a:solidFill>
              <a:schemeClr val="dk2"/>
            </a:solidFill>
            <a:prstDash val="solid"/>
            <a:round/>
            <a:headEnd len="lg" w="lg" type="none"/>
            <a:tailEnd len="lg" w="lg" type="triangle"/>
          </a:ln>
        </p:spPr>
      </p:cxnSp>
      <p:cxnSp>
        <p:nvCxnSpPr>
          <p:cNvPr id="162" name="Shape 162"/>
          <p:cNvCxnSpPr/>
          <p:nvPr/>
        </p:nvCxnSpPr>
        <p:spPr>
          <a:xfrm rot="10800000">
            <a:off x="2093975" y="1720600"/>
            <a:ext cx="686399" cy="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     </a:t>
            </a:r>
          </a:p>
        </p:txBody>
      </p:sp>
      <p:sp>
        <p:nvSpPr>
          <p:cNvPr id="168" name="Shape 168"/>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     </a:t>
            </a:r>
          </a:p>
        </p:txBody>
      </p:sp>
      <p:pic>
        <p:nvPicPr>
          <p:cNvPr id="169" name="Shape 169"/>
          <p:cNvPicPr preferRelativeResize="0"/>
          <p:nvPr/>
        </p:nvPicPr>
        <p:blipFill>
          <a:blip r:embed="rId3">
            <a:alphaModFix/>
          </a:blip>
          <a:stretch>
            <a:fillRect/>
          </a:stretch>
        </p:blipFill>
        <p:spPr>
          <a:xfrm>
            <a:off x="209075" y="649900"/>
            <a:ext cx="4550249" cy="4404474"/>
          </a:xfrm>
          <a:prstGeom prst="rect">
            <a:avLst/>
          </a:prstGeom>
          <a:noFill/>
          <a:ln>
            <a:noFill/>
          </a:ln>
        </p:spPr>
      </p:pic>
      <p:pic>
        <p:nvPicPr>
          <p:cNvPr id="170" name="Shape 170"/>
          <p:cNvPicPr preferRelativeResize="0"/>
          <p:nvPr/>
        </p:nvPicPr>
        <p:blipFill>
          <a:blip r:embed="rId4">
            <a:alphaModFix/>
          </a:blip>
          <a:stretch>
            <a:fillRect/>
          </a:stretch>
        </p:blipFill>
        <p:spPr>
          <a:xfrm>
            <a:off x="5010375" y="2197075"/>
            <a:ext cx="4277375" cy="521025"/>
          </a:xfrm>
          <a:prstGeom prst="rect">
            <a:avLst/>
          </a:prstGeom>
          <a:noFill/>
          <a:ln>
            <a:noFill/>
          </a:ln>
        </p:spPr>
      </p:pic>
      <p:pic>
        <p:nvPicPr>
          <p:cNvPr id="171" name="Shape 171"/>
          <p:cNvPicPr preferRelativeResize="0"/>
          <p:nvPr/>
        </p:nvPicPr>
        <p:blipFill>
          <a:blip r:embed="rId5">
            <a:alphaModFix/>
          </a:blip>
          <a:stretch>
            <a:fillRect/>
          </a:stretch>
        </p:blipFill>
        <p:spPr>
          <a:xfrm>
            <a:off x="5115875" y="2713975"/>
            <a:ext cx="4216449" cy="521024"/>
          </a:xfrm>
          <a:prstGeom prst="rect">
            <a:avLst/>
          </a:prstGeom>
          <a:noFill/>
          <a:ln>
            <a:noFill/>
          </a:ln>
        </p:spPr>
      </p:pic>
      <p:pic>
        <p:nvPicPr>
          <p:cNvPr id="172" name="Shape 172"/>
          <p:cNvPicPr preferRelativeResize="0"/>
          <p:nvPr/>
        </p:nvPicPr>
        <p:blipFill>
          <a:blip r:embed="rId6">
            <a:alphaModFix/>
          </a:blip>
          <a:stretch>
            <a:fillRect/>
          </a:stretch>
        </p:blipFill>
        <p:spPr>
          <a:xfrm>
            <a:off x="4847400" y="3653975"/>
            <a:ext cx="3584575" cy="323200"/>
          </a:xfrm>
          <a:prstGeom prst="rect">
            <a:avLst/>
          </a:prstGeom>
          <a:noFill/>
          <a:ln>
            <a:noFill/>
          </a:ln>
        </p:spPr>
      </p:pic>
      <p:cxnSp>
        <p:nvCxnSpPr>
          <p:cNvPr id="173" name="Shape 173"/>
          <p:cNvCxnSpPr/>
          <p:nvPr/>
        </p:nvCxnSpPr>
        <p:spPr>
          <a:xfrm flipH="1" rot="10800000">
            <a:off x="2771450" y="2816074"/>
            <a:ext cx="2193000" cy="276300"/>
          </a:xfrm>
          <a:prstGeom prst="straightConnector1">
            <a:avLst/>
          </a:prstGeom>
          <a:noFill/>
          <a:ln cap="flat" cmpd="sng" w="19050">
            <a:solidFill>
              <a:schemeClr val="dk2"/>
            </a:solidFill>
            <a:prstDash val="solid"/>
            <a:round/>
            <a:headEnd len="lg" w="lg" type="none"/>
            <a:tailEnd len="lg" w="lg" type="triangle"/>
          </a:ln>
        </p:spPr>
      </p:cxnSp>
      <p:cxnSp>
        <p:nvCxnSpPr>
          <p:cNvPr id="174" name="Shape 174"/>
          <p:cNvCxnSpPr>
            <a:endCxn id="172" idx="1"/>
          </p:cNvCxnSpPr>
          <p:nvPr/>
        </p:nvCxnSpPr>
        <p:spPr>
          <a:xfrm>
            <a:off x="2637600" y="3805375"/>
            <a:ext cx="2209799" cy="10200"/>
          </a:xfrm>
          <a:prstGeom prst="straightConnector1">
            <a:avLst/>
          </a:prstGeom>
          <a:noFill/>
          <a:ln cap="flat" cmpd="sng" w="19050">
            <a:solidFill>
              <a:schemeClr val="dk2"/>
            </a:solidFill>
            <a:prstDash val="solid"/>
            <a:round/>
            <a:headEnd len="lg" w="lg" type="none"/>
            <a:tailEnd len="lg" w="lg" type="triangle"/>
          </a:ln>
        </p:spPr>
      </p:cxnSp>
      <p:sp>
        <p:nvSpPr>
          <p:cNvPr id="175" name="Shape 175"/>
          <p:cNvSpPr txBox="1"/>
          <p:nvPr>
            <p:ph idx="2" type="title"/>
          </p:nvPr>
        </p:nvSpPr>
        <p:spPr>
          <a:xfrm>
            <a:off x="143550" y="273175"/>
            <a:ext cx="8089500" cy="239100"/>
          </a:xfrm>
          <a:prstGeom prst="rect">
            <a:avLst/>
          </a:prstGeom>
        </p:spPr>
        <p:txBody>
          <a:bodyPr anchorCtr="0" anchor="b" bIns="91425" lIns="91425" rIns="91425" tIns="91425">
            <a:noAutofit/>
          </a:bodyPr>
          <a:lstStyle/>
          <a:p>
            <a:pPr lvl="0" rtl="0">
              <a:spcBef>
                <a:spcPts val="0"/>
              </a:spcBef>
              <a:buNone/>
            </a:pPr>
            <a:r>
              <a:rPr lang="en" sz="1800">
                <a:latin typeface="Calibri"/>
                <a:ea typeface="Calibri"/>
                <a:cs typeface="Calibri"/>
                <a:sym typeface="Calibri"/>
              </a:rPr>
              <a:t>Εμφάνιση μεταδεδομένων τεκμηρίων που εισήχθηκαν στο αποθετήριο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205975"/>
            <a:ext cx="7484400" cy="857400"/>
          </a:xfrm>
          <a:prstGeom prst="rect">
            <a:avLst/>
          </a:prstGeom>
        </p:spPr>
        <p:txBody>
          <a:bodyPr anchorCtr="0" anchor="b" bIns="91425" lIns="91425" rIns="91425" tIns="91425">
            <a:noAutofit/>
          </a:bodyPr>
          <a:lstStyle/>
          <a:p>
            <a:pPr>
              <a:spcBef>
                <a:spcPts val="0"/>
              </a:spcBef>
              <a:buNone/>
            </a:pPr>
            <a:r>
              <a:rPr lang="en"/>
              <a:t>Εισαγωγή μεταδομένων σε άλλο αποθετήριο  </a:t>
            </a:r>
          </a:p>
        </p:txBody>
      </p:sp>
      <p:sp>
        <p:nvSpPr>
          <p:cNvPr id="181" name="Shape 181"/>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a:t> </a:t>
            </a:r>
          </a:p>
        </p:txBody>
      </p:sp>
      <p:sp>
        <p:nvSpPr>
          <p:cNvPr id="182" name="Shape 182"/>
          <p:cNvSpPr txBox="1"/>
          <p:nvPr/>
        </p:nvSpPr>
        <p:spPr>
          <a:xfrm>
            <a:off x="944375" y="2063825"/>
            <a:ext cx="3392400" cy="894000"/>
          </a:xfrm>
          <a:prstGeom prst="rect">
            <a:avLst/>
          </a:prstGeom>
          <a:noFill/>
          <a:ln>
            <a:noFill/>
          </a:ln>
        </p:spPr>
        <p:txBody>
          <a:bodyPr anchorCtr="0" anchor="t" bIns="91425" lIns="91425" rIns="91425" tIns="91425">
            <a:noAutofit/>
          </a:bodyPr>
          <a:lstStyle/>
          <a:p>
            <a:pPr lvl="0" rtl="0">
              <a:spcBef>
                <a:spcPts val="600"/>
              </a:spcBef>
              <a:buNone/>
            </a:pPr>
            <a:r>
              <a:rPr lang="en">
                <a:solidFill>
                  <a:schemeClr val="dk1"/>
                </a:solidFill>
              </a:rPr>
              <a:t>Πιλοτική beta εκδοση αποθετηρίου </a:t>
            </a:r>
          </a:p>
          <a:p>
            <a:pPr lvl="0" rtl="0">
              <a:spcBef>
                <a:spcPts val="600"/>
              </a:spcBef>
              <a:buClr>
                <a:schemeClr val="dk1"/>
              </a:buClr>
              <a:buSzPct val="78571"/>
              <a:buFont typeface="Arial"/>
              <a:buNone/>
            </a:pPr>
            <a:r>
              <a:rPr lang="en">
                <a:solidFill>
                  <a:schemeClr val="dk1"/>
                </a:solidFill>
              </a:rPr>
              <a:t>repository-elearning.beta.ekt.gr/</a:t>
            </a:r>
          </a:p>
          <a:p>
            <a:pPr lvl="0" rtl="0">
              <a:spcBef>
                <a:spcPts val="600"/>
              </a:spcBef>
              <a:buClr>
                <a:schemeClr val="dk1"/>
              </a:buClr>
              <a:buFont typeface="Arial"/>
              <a:buNone/>
            </a:pPr>
            <a:r>
              <a:t/>
            </a:r>
            <a:endParaRPr>
              <a:solidFill>
                <a:schemeClr val="dk1"/>
              </a:solidFill>
            </a:endParaRPr>
          </a:p>
        </p:txBody>
      </p:sp>
      <p:sp>
        <p:nvSpPr>
          <p:cNvPr id="183" name="Shape 183"/>
          <p:cNvSpPr txBox="1"/>
          <p:nvPr/>
        </p:nvSpPr>
        <p:spPr>
          <a:xfrm>
            <a:off x="4710400" y="2107775"/>
            <a:ext cx="3061499" cy="527699"/>
          </a:xfrm>
          <a:prstGeom prst="rect">
            <a:avLst/>
          </a:prstGeom>
          <a:noFill/>
          <a:ln>
            <a:noFill/>
          </a:ln>
        </p:spPr>
        <p:txBody>
          <a:bodyPr anchorCtr="0" anchor="t" bIns="91425" lIns="91425" rIns="91425" tIns="91425">
            <a:noAutofit/>
          </a:bodyPr>
          <a:lstStyle/>
          <a:p>
            <a:pPr rtl="0">
              <a:spcBef>
                <a:spcPts val="0"/>
              </a:spcBef>
              <a:buNone/>
            </a:pPr>
            <a:r>
              <a:rPr lang="en"/>
              <a:t>Παραγωγική έκδοση αποθετηρίου </a:t>
            </a:r>
          </a:p>
          <a:p>
            <a:pPr>
              <a:spcBef>
                <a:spcPts val="0"/>
              </a:spcBef>
              <a:buNone/>
            </a:pPr>
            <a:r>
              <a:rPr lang="en"/>
              <a:t>http://repository.elearning.ekt.gr/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457200" y="221278"/>
            <a:ext cx="8229600" cy="857400"/>
          </a:xfrm>
          <a:prstGeom prst="rect">
            <a:avLst/>
          </a:prstGeom>
        </p:spPr>
        <p:txBody>
          <a:bodyPr anchorCtr="0" anchor="b" bIns="91425" lIns="91425" rIns="91425" tIns="91425">
            <a:noAutofit/>
          </a:bodyPr>
          <a:lstStyle/>
          <a:p>
            <a:pPr lvl="0" rtl="0">
              <a:spcBef>
                <a:spcPts val="0"/>
              </a:spcBef>
              <a:buNone/>
            </a:pPr>
            <a:r>
              <a:rPr lang="en" sz="1800"/>
              <a:t>Εξαγωγή μεταδεδομένων από αποθετήριο σε csv</a:t>
            </a:r>
          </a:p>
        </p:txBody>
      </p:sp>
      <p:sp>
        <p:nvSpPr>
          <p:cNvPr id="189" name="Shape 189"/>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Clr>
                <a:schemeClr val="dk1"/>
              </a:buClr>
              <a:buSzPct val="78571"/>
              <a:buFont typeface="Arial"/>
              <a:buNone/>
            </a:pPr>
            <a:r>
              <a:rPr lang="en" sz="1400"/>
              <a:t>repository-elearning.beta.ekt.gr/</a:t>
            </a:r>
          </a:p>
        </p:txBody>
      </p:sp>
      <p:pic>
        <p:nvPicPr>
          <p:cNvPr id="190" name="Shape 190"/>
          <p:cNvPicPr preferRelativeResize="0"/>
          <p:nvPr/>
        </p:nvPicPr>
        <p:blipFill rotWithShape="1">
          <a:blip r:embed="rId3">
            <a:alphaModFix/>
          </a:blip>
          <a:srcRect b="0" l="0" r="0" t="27108"/>
          <a:stretch/>
        </p:blipFill>
        <p:spPr>
          <a:xfrm>
            <a:off x="-170600" y="2106875"/>
            <a:ext cx="5287723" cy="1236825"/>
          </a:xfrm>
          <a:prstGeom prst="rect">
            <a:avLst/>
          </a:prstGeom>
          <a:noFill/>
          <a:ln>
            <a:noFill/>
          </a:ln>
        </p:spPr>
      </p:pic>
      <p:cxnSp>
        <p:nvCxnSpPr>
          <p:cNvPr id="191" name="Shape 191"/>
          <p:cNvCxnSpPr/>
          <p:nvPr/>
        </p:nvCxnSpPr>
        <p:spPr>
          <a:xfrm>
            <a:off x="2326700" y="3425900"/>
            <a:ext cx="2614799" cy="1415100"/>
          </a:xfrm>
          <a:prstGeom prst="straightConnector1">
            <a:avLst/>
          </a:prstGeom>
          <a:noFill/>
          <a:ln cap="flat" cmpd="sng" w="19050">
            <a:solidFill>
              <a:schemeClr val="dk2"/>
            </a:solidFill>
            <a:prstDash val="solid"/>
            <a:round/>
            <a:headEnd len="lg" w="lg" type="none"/>
            <a:tailEnd len="lg" w="lg" type="triangle"/>
          </a:ln>
        </p:spPr>
      </p:cxnSp>
      <p:pic>
        <p:nvPicPr>
          <p:cNvPr id="192" name="Shape 192"/>
          <p:cNvPicPr preferRelativeResize="0"/>
          <p:nvPr/>
        </p:nvPicPr>
        <p:blipFill>
          <a:blip r:embed="rId4">
            <a:alphaModFix/>
          </a:blip>
          <a:stretch>
            <a:fillRect/>
          </a:stretch>
        </p:blipFill>
        <p:spPr>
          <a:xfrm>
            <a:off x="4995050" y="1200150"/>
            <a:ext cx="4585023" cy="3446974"/>
          </a:xfrm>
          <a:prstGeom prst="rect">
            <a:avLst/>
          </a:prstGeom>
          <a:noFill/>
          <a:ln>
            <a:noFill/>
          </a:ln>
        </p:spPr>
      </p:pic>
      <p:cxnSp>
        <p:nvCxnSpPr>
          <p:cNvPr id="193" name="Shape 193"/>
          <p:cNvCxnSpPr/>
          <p:nvPr/>
        </p:nvCxnSpPr>
        <p:spPr>
          <a:xfrm rot="10800000">
            <a:off x="9530974" y="2710049"/>
            <a:ext cx="417600" cy="90900"/>
          </a:xfrm>
          <a:prstGeom prst="straightConnector1">
            <a:avLst/>
          </a:prstGeom>
          <a:noFill/>
          <a:ln cap="flat" cmpd="sng" w="19050">
            <a:solidFill>
              <a:schemeClr val="dk2"/>
            </a:solidFill>
            <a:prstDash val="solid"/>
            <a:round/>
            <a:headEnd len="lg" w="lg" type="none"/>
            <a:tailEnd len="lg" w="lg" type="triangle"/>
          </a:ln>
        </p:spPr>
      </p:cxnSp>
      <p:pic>
        <p:nvPicPr>
          <p:cNvPr id="194" name="Shape 194"/>
          <p:cNvPicPr preferRelativeResize="0"/>
          <p:nvPr/>
        </p:nvPicPr>
        <p:blipFill>
          <a:blip r:embed="rId5">
            <a:alphaModFix/>
          </a:blip>
          <a:stretch>
            <a:fillRect/>
          </a:stretch>
        </p:blipFill>
        <p:spPr>
          <a:xfrm>
            <a:off x="5126650" y="4669275"/>
            <a:ext cx="3500124" cy="3155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1800"/>
              <a:t>Άνοιγμα αρχείου csv </a:t>
            </a:r>
          </a:p>
        </p:txBody>
      </p:sp>
      <p:sp>
        <p:nvSpPr>
          <p:cNvPr id="200" name="Shape 200"/>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                </a:t>
            </a:r>
          </a:p>
        </p:txBody>
      </p:sp>
      <p:pic>
        <p:nvPicPr>
          <p:cNvPr id="201" name="Shape 201"/>
          <p:cNvPicPr preferRelativeResize="0"/>
          <p:nvPr/>
        </p:nvPicPr>
        <p:blipFill>
          <a:blip r:embed="rId3">
            <a:alphaModFix/>
          </a:blip>
          <a:stretch>
            <a:fillRect/>
          </a:stretch>
        </p:blipFill>
        <p:spPr>
          <a:xfrm>
            <a:off x="5265225" y="710800"/>
            <a:ext cx="3145224" cy="4215050"/>
          </a:xfrm>
          <a:prstGeom prst="rect">
            <a:avLst/>
          </a:prstGeom>
          <a:noFill/>
          <a:ln>
            <a:noFill/>
          </a:ln>
        </p:spPr>
      </p:pic>
      <p:pic>
        <p:nvPicPr>
          <p:cNvPr id="202" name="Shape 202"/>
          <p:cNvPicPr preferRelativeResize="0"/>
          <p:nvPr/>
        </p:nvPicPr>
        <p:blipFill rotWithShape="1">
          <a:blip r:embed="rId4">
            <a:alphaModFix/>
          </a:blip>
          <a:srcRect b="36369" l="31046" r="29026" t="15995"/>
          <a:stretch/>
        </p:blipFill>
        <p:spPr>
          <a:xfrm>
            <a:off x="730424" y="1755087"/>
            <a:ext cx="3650774" cy="2126474"/>
          </a:xfrm>
          <a:prstGeom prst="rect">
            <a:avLst/>
          </a:prstGeom>
          <a:noFill/>
          <a:ln>
            <a:noFill/>
          </a:ln>
        </p:spPr>
      </p:pic>
      <p:cxnSp>
        <p:nvCxnSpPr>
          <p:cNvPr id="203" name="Shape 203"/>
          <p:cNvCxnSpPr/>
          <p:nvPr/>
        </p:nvCxnSpPr>
        <p:spPr>
          <a:xfrm flipH="1" rot="10800000">
            <a:off x="4208825" y="1608525"/>
            <a:ext cx="890700" cy="624899"/>
          </a:xfrm>
          <a:prstGeom prst="straightConnector1">
            <a:avLst/>
          </a:prstGeom>
          <a:noFill/>
          <a:ln cap="flat" cmpd="sng" w="19050">
            <a:solidFill>
              <a:schemeClr val="dk2"/>
            </a:solidFill>
            <a:prstDash val="solid"/>
            <a:round/>
            <a:headEnd len="lg" w="lg" type="none"/>
            <a:tailEnd len="lg" w="lg" type="triangle"/>
          </a:ln>
        </p:spPr>
      </p:cxnSp>
      <p:cxnSp>
        <p:nvCxnSpPr>
          <p:cNvPr id="204" name="Shape 204"/>
          <p:cNvCxnSpPr/>
          <p:nvPr/>
        </p:nvCxnSpPr>
        <p:spPr>
          <a:xfrm>
            <a:off x="2269250" y="2254975"/>
            <a:ext cx="402300" cy="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7280775" y="-81550"/>
            <a:ext cx="4874399" cy="312899"/>
          </a:xfrm>
          <a:prstGeom prst="rect">
            <a:avLst/>
          </a:prstGeom>
        </p:spPr>
        <p:txBody>
          <a:bodyPr anchorCtr="0" anchor="b" bIns="91425" lIns="91425" rIns="91425" tIns="91425">
            <a:noAutofit/>
          </a:bodyPr>
          <a:lstStyle/>
          <a:p>
            <a:pPr lvl="0" rtl="0">
              <a:spcBef>
                <a:spcPts val="0"/>
              </a:spcBef>
              <a:buNone/>
            </a:pPr>
            <a:r>
              <a:rPr lang="en" sz="1400"/>
              <a:t>Επεξεργασία μεταδεδομένων</a:t>
            </a:r>
            <a:r>
              <a:rPr lang="en"/>
              <a:t> </a:t>
            </a:r>
            <a:r>
              <a:rPr lang="en" sz="1400"/>
              <a:t>στο csv</a:t>
            </a:r>
            <a:r>
              <a:rPr lang="en"/>
              <a:t>     </a:t>
            </a:r>
          </a:p>
        </p:txBody>
      </p:sp>
      <p:sp>
        <p:nvSpPr>
          <p:cNvPr id="210" name="Shape 210"/>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                        </a:t>
            </a:r>
          </a:p>
        </p:txBody>
      </p:sp>
      <p:pic>
        <p:nvPicPr>
          <p:cNvPr id="211" name="Shape 211"/>
          <p:cNvPicPr preferRelativeResize="0"/>
          <p:nvPr/>
        </p:nvPicPr>
        <p:blipFill>
          <a:blip r:embed="rId3">
            <a:alphaModFix/>
          </a:blip>
          <a:stretch>
            <a:fillRect/>
          </a:stretch>
        </p:blipFill>
        <p:spPr>
          <a:xfrm>
            <a:off x="103725" y="2443946"/>
            <a:ext cx="9144000" cy="255607"/>
          </a:xfrm>
          <a:prstGeom prst="rect">
            <a:avLst/>
          </a:prstGeom>
          <a:noFill/>
          <a:ln>
            <a:noFill/>
          </a:ln>
        </p:spPr>
      </p:pic>
      <p:pic>
        <p:nvPicPr>
          <p:cNvPr id="212" name="Shape 212"/>
          <p:cNvPicPr preferRelativeResize="0"/>
          <p:nvPr/>
        </p:nvPicPr>
        <p:blipFill>
          <a:blip r:embed="rId4">
            <a:alphaModFix/>
          </a:blip>
          <a:stretch>
            <a:fillRect/>
          </a:stretch>
        </p:blipFill>
        <p:spPr>
          <a:xfrm>
            <a:off x="140600" y="3430139"/>
            <a:ext cx="9143999" cy="241521"/>
          </a:xfrm>
          <a:prstGeom prst="rect">
            <a:avLst/>
          </a:prstGeom>
          <a:noFill/>
          <a:ln>
            <a:noFill/>
          </a:ln>
        </p:spPr>
      </p:pic>
      <p:cxnSp>
        <p:nvCxnSpPr>
          <p:cNvPr id="213" name="Shape 213"/>
          <p:cNvCxnSpPr/>
          <p:nvPr/>
        </p:nvCxnSpPr>
        <p:spPr>
          <a:xfrm>
            <a:off x="277575" y="2653400"/>
            <a:ext cx="33599" cy="942600"/>
          </a:xfrm>
          <a:prstGeom prst="straightConnector1">
            <a:avLst/>
          </a:prstGeom>
          <a:noFill/>
          <a:ln cap="flat" cmpd="sng" w="19050">
            <a:solidFill>
              <a:schemeClr val="dk2"/>
            </a:solidFill>
            <a:prstDash val="solid"/>
            <a:round/>
            <a:headEnd len="lg" w="lg" type="none"/>
            <a:tailEnd len="lg" w="lg" type="triangle"/>
          </a:ln>
        </p:spPr>
      </p:cxnSp>
      <p:pic>
        <p:nvPicPr>
          <p:cNvPr id="214" name="Shape 214"/>
          <p:cNvPicPr preferRelativeResize="0"/>
          <p:nvPr/>
        </p:nvPicPr>
        <p:blipFill rotWithShape="1">
          <a:blip r:embed="rId5">
            <a:alphaModFix/>
          </a:blip>
          <a:srcRect b="20817" l="0" r="26259" t="0"/>
          <a:stretch/>
        </p:blipFill>
        <p:spPr>
          <a:xfrm>
            <a:off x="3965600" y="97075"/>
            <a:ext cx="3165274" cy="2082525"/>
          </a:xfrm>
          <a:prstGeom prst="rect">
            <a:avLst/>
          </a:prstGeom>
          <a:noFill/>
          <a:ln>
            <a:noFill/>
          </a:ln>
        </p:spPr>
      </p:pic>
      <p:pic>
        <p:nvPicPr>
          <p:cNvPr id="215" name="Shape 215"/>
          <p:cNvPicPr preferRelativeResize="0"/>
          <p:nvPr/>
        </p:nvPicPr>
        <p:blipFill>
          <a:blip r:embed="rId6">
            <a:alphaModFix/>
          </a:blip>
          <a:stretch>
            <a:fillRect/>
          </a:stretch>
        </p:blipFill>
        <p:spPr>
          <a:xfrm>
            <a:off x="793275" y="97062"/>
            <a:ext cx="2434700" cy="2300349"/>
          </a:xfrm>
          <a:prstGeom prst="rect">
            <a:avLst/>
          </a:prstGeom>
          <a:noFill/>
          <a:ln>
            <a:noFill/>
          </a:ln>
        </p:spPr>
      </p:pic>
      <p:cxnSp>
        <p:nvCxnSpPr>
          <p:cNvPr id="216" name="Shape 216"/>
          <p:cNvCxnSpPr/>
          <p:nvPr/>
        </p:nvCxnSpPr>
        <p:spPr>
          <a:xfrm flipH="1" rot="10800000">
            <a:off x="430875" y="239449"/>
            <a:ext cx="2489400" cy="2449500"/>
          </a:xfrm>
          <a:prstGeom prst="straightConnector1">
            <a:avLst/>
          </a:prstGeom>
          <a:noFill/>
          <a:ln cap="flat" cmpd="sng" w="19050">
            <a:solidFill>
              <a:schemeClr val="dk2"/>
            </a:solidFill>
            <a:prstDash val="solid"/>
            <a:round/>
            <a:headEnd len="lg" w="lg" type="none"/>
            <a:tailEnd len="lg" w="lg" type="triangle"/>
          </a:ln>
        </p:spPr>
      </p:cxnSp>
      <p:cxnSp>
        <p:nvCxnSpPr>
          <p:cNvPr id="217" name="Shape 217"/>
          <p:cNvCxnSpPr/>
          <p:nvPr/>
        </p:nvCxnSpPr>
        <p:spPr>
          <a:xfrm flipH="1" rot="10800000">
            <a:off x="1156975" y="231350"/>
            <a:ext cx="5808900" cy="2417699"/>
          </a:xfrm>
          <a:prstGeom prst="straightConnector1">
            <a:avLst/>
          </a:prstGeom>
          <a:noFill/>
          <a:ln cap="flat" cmpd="sng" w="19050">
            <a:solidFill>
              <a:schemeClr val="dk2"/>
            </a:solidFill>
            <a:prstDash val="solid"/>
            <a:round/>
            <a:headEnd len="lg" w="lg" type="none"/>
            <a:tailEnd len="lg" w="lg" type="triangle"/>
          </a:ln>
        </p:spPr>
      </p:cxnSp>
      <p:pic>
        <p:nvPicPr>
          <p:cNvPr id="218" name="Shape 218"/>
          <p:cNvPicPr preferRelativeResize="0"/>
          <p:nvPr/>
        </p:nvPicPr>
        <p:blipFill>
          <a:blip r:embed="rId7">
            <a:alphaModFix/>
          </a:blip>
          <a:stretch>
            <a:fillRect/>
          </a:stretch>
        </p:blipFill>
        <p:spPr>
          <a:xfrm>
            <a:off x="279275" y="3841600"/>
            <a:ext cx="1657824" cy="1983099"/>
          </a:xfrm>
          <a:prstGeom prst="rect">
            <a:avLst/>
          </a:prstGeom>
          <a:noFill/>
          <a:ln>
            <a:noFill/>
          </a:ln>
        </p:spPr>
      </p:pic>
      <p:cxnSp>
        <p:nvCxnSpPr>
          <p:cNvPr id="219" name="Shape 219"/>
          <p:cNvCxnSpPr/>
          <p:nvPr/>
        </p:nvCxnSpPr>
        <p:spPr>
          <a:xfrm>
            <a:off x="566525" y="3638450"/>
            <a:ext cx="1029300" cy="207600"/>
          </a:xfrm>
          <a:prstGeom prst="straightConnector1">
            <a:avLst/>
          </a:prstGeom>
          <a:noFill/>
          <a:ln cap="flat" cmpd="sng" w="19050">
            <a:solidFill>
              <a:schemeClr val="dk2"/>
            </a:solidFill>
            <a:prstDash val="solid"/>
            <a:round/>
            <a:headEnd len="lg" w="lg" type="none"/>
            <a:tailEnd len="lg" w="lg" type="triangle"/>
          </a:ln>
        </p:spPr>
      </p:cxnSp>
      <p:pic>
        <p:nvPicPr>
          <p:cNvPr id="220" name="Shape 220"/>
          <p:cNvPicPr preferRelativeResize="0"/>
          <p:nvPr/>
        </p:nvPicPr>
        <p:blipFill>
          <a:blip r:embed="rId8">
            <a:alphaModFix/>
          </a:blip>
          <a:stretch>
            <a:fillRect/>
          </a:stretch>
        </p:blipFill>
        <p:spPr>
          <a:xfrm>
            <a:off x="3367574" y="3671650"/>
            <a:ext cx="2752349" cy="1983099"/>
          </a:xfrm>
          <a:prstGeom prst="rect">
            <a:avLst/>
          </a:prstGeom>
          <a:noFill/>
          <a:ln>
            <a:noFill/>
          </a:ln>
        </p:spPr>
      </p:pic>
      <p:cxnSp>
        <p:nvCxnSpPr>
          <p:cNvPr id="221" name="Shape 221"/>
          <p:cNvCxnSpPr/>
          <p:nvPr/>
        </p:nvCxnSpPr>
        <p:spPr>
          <a:xfrm>
            <a:off x="997375" y="3630475"/>
            <a:ext cx="3455100" cy="8790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4607725" y="205975"/>
            <a:ext cx="4079099" cy="326099"/>
          </a:xfrm>
          <a:prstGeom prst="rect">
            <a:avLst/>
          </a:prstGeom>
        </p:spPr>
        <p:txBody>
          <a:bodyPr anchorCtr="0" anchor="b" bIns="91425" lIns="91425" rIns="91425" tIns="91425">
            <a:noAutofit/>
          </a:bodyPr>
          <a:lstStyle/>
          <a:p>
            <a:pPr rtl="0">
              <a:spcBef>
                <a:spcPts val="0"/>
              </a:spcBef>
              <a:buNone/>
            </a:pPr>
            <a:r>
              <a:rPr lang="en" sz="1400"/>
              <a:t>                </a:t>
            </a:r>
          </a:p>
          <a:p>
            <a:pPr lvl="0" rtl="0">
              <a:spcBef>
                <a:spcPts val="0"/>
              </a:spcBef>
              <a:buNone/>
            </a:pPr>
            <a:r>
              <a:t/>
            </a:r>
            <a:endParaRPr sz="1400"/>
          </a:p>
        </p:txBody>
      </p:sp>
      <p:sp>
        <p:nvSpPr>
          <p:cNvPr id="227" name="Shape 227"/>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                              </a:t>
            </a:r>
          </a:p>
        </p:txBody>
      </p:sp>
      <p:pic>
        <p:nvPicPr>
          <p:cNvPr id="228" name="Shape 228"/>
          <p:cNvPicPr preferRelativeResize="0"/>
          <p:nvPr/>
        </p:nvPicPr>
        <p:blipFill>
          <a:blip r:embed="rId3">
            <a:alphaModFix/>
          </a:blip>
          <a:stretch>
            <a:fillRect/>
          </a:stretch>
        </p:blipFill>
        <p:spPr>
          <a:xfrm>
            <a:off x="1538404" y="2842900"/>
            <a:ext cx="2417195" cy="2155374"/>
          </a:xfrm>
          <a:prstGeom prst="rect">
            <a:avLst/>
          </a:prstGeom>
          <a:noFill/>
          <a:ln>
            <a:noFill/>
          </a:ln>
        </p:spPr>
      </p:pic>
      <p:pic>
        <p:nvPicPr>
          <p:cNvPr id="229" name="Shape 229"/>
          <p:cNvPicPr preferRelativeResize="0"/>
          <p:nvPr/>
        </p:nvPicPr>
        <p:blipFill rotWithShape="1">
          <a:blip r:embed="rId4">
            <a:alphaModFix/>
          </a:blip>
          <a:srcRect b="45070" l="0" r="0" t="0"/>
          <a:stretch/>
        </p:blipFill>
        <p:spPr>
          <a:xfrm>
            <a:off x="4723100" y="627494"/>
            <a:ext cx="4009701" cy="1842724"/>
          </a:xfrm>
          <a:prstGeom prst="rect">
            <a:avLst/>
          </a:prstGeom>
          <a:noFill/>
          <a:ln>
            <a:noFill/>
          </a:ln>
        </p:spPr>
      </p:pic>
      <p:pic>
        <p:nvPicPr>
          <p:cNvPr id="230" name="Shape 230"/>
          <p:cNvPicPr preferRelativeResize="0"/>
          <p:nvPr/>
        </p:nvPicPr>
        <p:blipFill rotWithShape="1">
          <a:blip r:embed="rId5">
            <a:alphaModFix/>
          </a:blip>
          <a:srcRect b="0" l="0" r="0" t="45295"/>
          <a:stretch/>
        </p:blipFill>
        <p:spPr>
          <a:xfrm>
            <a:off x="4805825" y="2793525"/>
            <a:ext cx="3844225" cy="1995549"/>
          </a:xfrm>
          <a:prstGeom prst="rect">
            <a:avLst/>
          </a:prstGeom>
          <a:noFill/>
          <a:ln>
            <a:noFill/>
          </a:ln>
        </p:spPr>
      </p:pic>
      <p:sp>
        <p:nvSpPr>
          <p:cNvPr id="231" name="Shape 231"/>
          <p:cNvSpPr txBox="1"/>
          <p:nvPr/>
        </p:nvSpPr>
        <p:spPr>
          <a:xfrm>
            <a:off x="4844675" y="2375800"/>
            <a:ext cx="4193099" cy="548699"/>
          </a:xfrm>
          <a:prstGeom prst="rect">
            <a:avLst/>
          </a:prstGeom>
          <a:noFill/>
          <a:ln>
            <a:noFill/>
          </a:ln>
        </p:spPr>
        <p:txBody>
          <a:bodyPr anchorCtr="0" anchor="t" bIns="91425" lIns="91425" rIns="91425" tIns="91425">
            <a:noAutofit/>
          </a:bodyPr>
          <a:lstStyle/>
          <a:p>
            <a:pPr>
              <a:spcBef>
                <a:spcPts val="0"/>
              </a:spcBef>
              <a:buNone/>
            </a:pPr>
            <a:r>
              <a:rPr lang="en"/>
              <a:t>………………………………..</a:t>
            </a:r>
          </a:p>
        </p:txBody>
      </p:sp>
      <p:pic>
        <p:nvPicPr>
          <p:cNvPr id="232" name="Shape 232"/>
          <p:cNvPicPr preferRelativeResize="0"/>
          <p:nvPr/>
        </p:nvPicPr>
        <p:blipFill>
          <a:blip r:embed="rId6">
            <a:alphaModFix/>
          </a:blip>
          <a:stretch>
            <a:fillRect/>
          </a:stretch>
        </p:blipFill>
        <p:spPr>
          <a:xfrm>
            <a:off x="244950" y="205975"/>
            <a:ext cx="4264674" cy="1210650"/>
          </a:xfrm>
          <a:prstGeom prst="rect">
            <a:avLst/>
          </a:prstGeom>
          <a:noFill/>
          <a:ln>
            <a:noFill/>
          </a:ln>
        </p:spPr>
      </p:pic>
      <p:pic>
        <p:nvPicPr>
          <p:cNvPr id="233" name="Shape 233"/>
          <p:cNvPicPr preferRelativeResize="0"/>
          <p:nvPr/>
        </p:nvPicPr>
        <p:blipFill>
          <a:blip r:embed="rId7">
            <a:alphaModFix/>
          </a:blip>
          <a:stretch>
            <a:fillRect/>
          </a:stretch>
        </p:blipFill>
        <p:spPr>
          <a:xfrm>
            <a:off x="407524" y="1560524"/>
            <a:ext cx="2911365" cy="1138487"/>
          </a:xfrm>
          <a:prstGeom prst="rect">
            <a:avLst/>
          </a:prstGeom>
          <a:noFill/>
          <a:ln>
            <a:noFill/>
          </a:ln>
        </p:spPr>
      </p:pic>
      <p:cxnSp>
        <p:nvCxnSpPr>
          <p:cNvPr id="234" name="Shape 234"/>
          <p:cNvCxnSpPr/>
          <p:nvPr/>
        </p:nvCxnSpPr>
        <p:spPr>
          <a:xfrm>
            <a:off x="326000" y="1222475"/>
            <a:ext cx="389400" cy="326099"/>
          </a:xfrm>
          <a:prstGeom prst="straightConnector1">
            <a:avLst/>
          </a:prstGeom>
          <a:noFill/>
          <a:ln cap="flat" cmpd="sng" w="19050">
            <a:solidFill>
              <a:schemeClr val="dk2"/>
            </a:solidFill>
            <a:prstDash val="solid"/>
            <a:round/>
            <a:headEnd len="lg" w="lg" type="none"/>
            <a:tailEnd len="lg" w="lg" type="triangle"/>
          </a:ln>
        </p:spPr>
      </p:cxnSp>
      <p:cxnSp>
        <p:nvCxnSpPr>
          <p:cNvPr id="235" name="Shape 235"/>
          <p:cNvCxnSpPr/>
          <p:nvPr/>
        </p:nvCxnSpPr>
        <p:spPr>
          <a:xfrm rot="10800000">
            <a:off x="1349350" y="2472249"/>
            <a:ext cx="896399" cy="18000"/>
          </a:xfrm>
          <a:prstGeom prst="straightConnector1">
            <a:avLst/>
          </a:prstGeom>
          <a:noFill/>
          <a:ln cap="flat" cmpd="sng" w="19050">
            <a:solidFill>
              <a:schemeClr val="dk2"/>
            </a:solidFill>
            <a:prstDash val="solid"/>
            <a:round/>
            <a:headEnd len="lg" w="lg" type="none"/>
            <a:tailEnd len="lg" w="lg" type="triangle"/>
          </a:ln>
        </p:spPr>
      </p:cxnSp>
      <p:cxnSp>
        <p:nvCxnSpPr>
          <p:cNvPr id="236" name="Shape 236"/>
          <p:cNvCxnSpPr/>
          <p:nvPr/>
        </p:nvCxnSpPr>
        <p:spPr>
          <a:xfrm flipH="1">
            <a:off x="3821424" y="4527725"/>
            <a:ext cx="443700" cy="126900"/>
          </a:xfrm>
          <a:prstGeom prst="straightConnector1">
            <a:avLst/>
          </a:prstGeom>
          <a:noFill/>
          <a:ln cap="flat" cmpd="sng" w="19050">
            <a:solidFill>
              <a:schemeClr val="dk2"/>
            </a:solidFill>
            <a:prstDash val="solid"/>
            <a:round/>
            <a:headEnd len="lg" w="lg" type="none"/>
            <a:tailEnd len="lg" w="lg" type="triangle"/>
          </a:ln>
        </p:spPr>
      </p:cxnSp>
      <p:sp>
        <p:nvSpPr>
          <p:cNvPr id="237" name="Shape 237"/>
          <p:cNvSpPr txBox="1"/>
          <p:nvPr/>
        </p:nvSpPr>
        <p:spPr>
          <a:xfrm>
            <a:off x="4723100" y="51175"/>
            <a:ext cx="4746600" cy="480900"/>
          </a:xfrm>
          <a:prstGeom prst="rect">
            <a:avLst/>
          </a:prstGeom>
          <a:noFill/>
          <a:ln>
            <a:noFill/>
          </a:ln>
        </p:spPr>
        <p:txBody>
          <a:bodyPr anchorCtr="0" anchor="t" bIns="91425" lIns="91425" rIns="91425" tIns="91425">
            <a:noAutofit/>
          </a:bodyPr>
          <a:lstStyle/>
          <a:p>
            <a:pPr>
              <a:spcBef>
                <a:spcPts val="0"/>
              </a:spcBef>
              <a:buNone/>
            </a:pPr>
            <a:r>
              <a:rPr b="1" lang="en"/>
              <a:t>Διαδικασία εισαγωγής μεταδεδομένων σε άλλο αποθετήριο</a:t>
            </a:r>
          </a:p>
        </p:txBody>
      </p:sp>
      <p:sp>
        <p:nvSpPr>
          <p:cNvPr id="238" name="Shape 238"/>
          <p:cNvSpPr txBox="1"/>
          <p:nvPr/>
        </p:nvSpPr>
        <p:spPr>
          <a:xfrm>
            <a:off x="54325" y="208275"/>
            <a:ext cx="135899" cy="271799"/>
          </a:xfrm>
          <a:prstGeom prst="rect">
            <a:avLst/>
          </a:prstGeom>
          <a:noFill/>
          <a:ln>
            <a:noFill/>
          </a:ln>
        </p:spPr>
        <p:txBody>
          <a:bodyPr anchorCtr="0" anchor="t" bIns="91425" lIns="91425" rIns="91425" tIns="91425">
            <a:noAutofit/>
          </a:bodyPr>
          <a:lstStyle/>
          <a:p>
            <a:pPr>
              <a:spcBef>
                <a:spcPts val="0"/>
              </a:spcBef>
              <a:buNone/>
            </a:pPr>
            <a:r>
              <a:rPr lang="en"/>
              <a:t>1</a:t>
            </a:r>
          </a:p>
        </p:txBody>
      </p:sp>
      <p:sp>
        <p:nvSpPr>
          <p:cNvPr id="239" name="Shape 239"/>
          <p:cNvSpPr txBox="1"/>
          <p:nvPr/>
        </p:nvSpPr>
        <p:spPr>
          <a:xfrm>
            <a:off x="206725" y="614475"/>
            <a:ext cx="135899" cy="2277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240" name="Shape 240"/>
          <p:cNvSpPr txBox="1"/>
          <p:nvPr/>
        </p:nvSpPr>
        <p:spPr>
          <a:xfrm>
            <a:off x="1302425" y="2842925"/>
            <a:ext cx="135899" cy="271799"/>
          </a:xfrm>
          <a:prstGeom prst="rect">
            <a:avLst/>
          </a:prstGeom>
          <a:noFill/>
          <a:ln>
            <a:noFill/>
          </a:ln>
        </p:spPr>
        <p:txBody>
          <a:bodyPr anchorCtr="0" anchor="t" bIns="91425" lIns="91425" rIns="91425" tIns="91425">
            <a:noAutofit/>
          </a:bodyPr>
          <a:lstStyle/>
          <a:p>
            <a:pPr lvl="0" rtl="0">
              <a:spcBef>
                <a:spcPts val="0"/>
              </a:spcBef>
              <a:buNone/>
            </a:pPr>
            <a:r>
              <a:rPr lang="en"/>
              <a:t>3</a:t>
            </a:r>
          </a:p>
        </p:txBody>
      </p:sp>
      <p:sp>
        <p:nvSpPr>
          <p:cNvPr id="241" name="Shape 241"/>
          <p:cNvSpPr txBox="1"/>
          <p:nvPr/>
        </p:nvSpPr>
        <p:spPr>
          <a:xfrm>
            <a:off x="54325" y="1412962"/>
            <a:ext cx="135899" cy="271799"/>
          </a:xfrm>
          <a:prstGeom prst="rect">
            <a:avLst/>
          </a:prstGeom>
          <a:noFill/>
          <a:ln>
            <a:noFill/>
          </a:ln>
        </p:spPr>
        <p:txBody>
          <a:bodyPr anchorCtr="0" anchor="t" bIns="91425" lIns="91425" rIns="91425" tIns="91425">
            <a:noAutofit/>
          </a:bodyPr>
          <a:lstStyle/>
          <a:p>
            <a:pPr lvl="0" rtl="0">
              <a:spcBef>
                <a:spcPts val="0"/>
              </a:spcBef>
              <a:buNone/>
            </a:pPr>
            <a:r>
              <a:rPr lang="en"/>
              <a:t>2</a:t>
            </a:r>
          </a:p>
        </p:txBody>
      </p:sp>
      <p:cxnSp>
        <p:nvCxnSpPr>
          <p:cNvPr id="242" name="Shape 242"/>
          <p:cNvCxnSpPr/>
          <p:nvPr/>
        </p:nvCxnSpPr>
        <p:spPr>
          <a:xfrm flipH="1">
            <a:off x="5374000" y="4583075"/>
            <a:ext cx="485099" cy="16200"/>
          </a:xfrm>
          <a:prstGeom prst="straightConnector1">
            <a:avLst/>
          </a:prstGeom>
          <a:noFill/>
          <a:ln cap="flat" cmpd="sng" w="19050">
            <a:solidFill>
              <a:schemeClr val="dk2"/>
            </a:solidFill>
            <a:prstDash val="solid"/>
            <a:round/>
            <a:headEnd len="lg" w="lg" type="none"/>
            <a:tailEnd len="lg" w="lg" type="triangle"/>
          </a:ln>
        </p:spPr>
      </p:cxnSp>
      <p:cxnSp>
        <p:nvCxnSpPr>
          <p:cNvPr id="243" name="Shape 243"/>
          <p:cNvCxnSpPr/>
          <p:nvPr/>
        </p:nvCxnSpPr>
        <p:spPr>
          <a:xfrm flipH="1">
            <a:off x="5238100" y="4703175"/>
            <a:ext cx="485099" cy="1620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457200" y="145424"/>
            <a:ext cx="8229600" cy="398099"/>
          </a:xfrm>
          <a:prstGeom prst="rect">
            <a:avLst/>
          </a:prstGeom>
        </p:spPr>
        <p:txBody>
          <a:bodyPr anchorCtr="0" anchor="b" bIns="91425" lIns="91425" rIns="91425" tIns="91425">
            <a:noAutofit/>
          </a:bodyPr>
          <a:lstStyle/>
          <a:p>
            <a:pPr lvl="0" rtl="0">
              <a:spcBef>
                <a:spcPts val="0"/>
              </a:spcBef>
              <a:buNone/>
            </a:pPr>
            <a:r>
              <a:rPr lang="en" sz="1800"/>
              <a:t>Ολοκλήρωση εισαγωγής μεταδεδομένων σε άλλο αποθετήριο</a:t>
            </a:r>
            <a:r>
              <a:rPr lang="en"/>
              <a:t>                </a:t>
            </a:r>
          </a:p>
        </p:txBody>
      </p:sp>
      <p:sp>
        <p:nvSpPr>
          <p:cNvPr id="249" name="Shape 249"/>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                      </a:t>
            </a:r>
          </a:p>
        </p:txBody>
      </p:sp>
      <p:pic>
        <p:nvPicPr>
          <p:cNvPr id="250" name="Shape 250"/>
          <p:cNvPicPr preferRelativeResize="0"/>
          <p:nvPr/>
        </p:nvPicPr>
        <p:blipFill>
          <a:blip r:embed="rId3">
            <a:alphaModFix/>
          </a:blip>
          <a:stretch>
            <a:fillRect/>
          </a:stretch>
        </p:blipFill>
        <p:spPr>
          <a:xfrm>
            <a:off x="992100" y="704900"/>
            <a:ext cx="4469649" cy="3615600"/>
          </a:xfrm>
          <a:prstGeom prst="rect">
            <a:avLst/>
          </a:prstGeom>
          <a:noFill/>
          <a:ln>
            <a:noFill/>
          </a:ln>
        </p:spPr>
      </p:pic>
      <p:cxnSp>
        <p:nvCxnSpPr>
          <p:cNvPr id="251" name="Shape 251"/>
          <p:cNvCxnSpPr/>
          <p:nvPr/>
        </p:nvCxnSpPr>
        <p:spPr>
          <a:xfrm flipH="1" rot="10800000">
            <a:off x="-63400" y="2200599"/>
            <a:ext cx="1059599" cy="119520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457200" y="205977"/>
            <a:ext cx="8229600" cy="368099"/>
          </a:xfrm>
          <a:prstGeom prst="rect">
            <a:avLst/>
          </a:prstGeom>
        </p:spPr>
        <p:txBody>
          <a:bodyPr anchorCtr="0" anchor="b" bIns="91425" lIns="91425" rIns="91425" tIns="91425">
            <a:noAutofit/>
          </a:bodyPr>
          <a:lstStyle/>
          <a:p>
            <a:pPr lvl="0" rtl="0">
              <a:spcBef>
                <a:spcPts val="0"/>
              </a:spcBef>
              <a:buNone/>
            </a:pPr>
            <a:r>
              <a:rPr lang="en" sz="1800"/>
              <a:t> Εμφάνιση των νέων τεκμηρίων στο αποθετήριο   </a:t>
            </a:r>
            <a:r>
              <a:rPr lang="en"/>
              <a:t>                </a:t>
            </a:r>
          </a:p>
        </p:txBody>
      </p:sp>
      <p:sp>
        <p:nvSpPr>
          <p:cNvPr id="257" name="Shape 257"/>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                   </a:t>
            </a:r>
          </a:p>
        </p:txBody>
      </p:sp>
      <p:pic>
        <p:nvPicPr>
          <p:cNvPr id="258" name="Shape 258"/>
          <p:cNvPicPr preferRelativeResize="0"/>
          <p:nvPr/>
        </p:nvPicPr>
        <p:blipFill>
          <a:blip r:embed="rId3">
            <a:alphaModFix/>
          </a:blip>
          <a:stretch>
            <a:fillRect/>
          </a:stretch>
        </p:blipFill>
        <p:spPr>
          <a:xfrm>
            <a:off x="0" y="685800"/>
            <a:ext cx="4664524" cy="3771900"/>
          </a:xfrm>
          <a:prstGeom prst="rect">
            <a:avLst/>
          </a:prstGeom>
          <a:noFill/>
          <a:ln>
            <a:noFill/>
          </a:ln>
        </p:spPr>
      </p:pic>
      <p:pic>
        <p:nvPicPr>
          <p:cNvPr id="259" name="Shape 259"/>
          <p:cNvPicPr preferRelativeResize="0"/>
          <p:nvPr/>
        </p:nvPicPr>
        <p:blipFill>
          <a:blip r:embed="rId4">
            <a:alphaModFix/>
          </a:blip>
          <a:stretch>
            <a:fillRect/>
          </a:stretch>
        </p:blipFill>
        <p:spPr>
          <a:xfrm>
            <a:off x="4983400" y="648450"/>
            <a:ext cx="3513650" cy="4690650"/>
          </a:xfrm>
          <a:prstGeom prst="rect">
            <a:avLst/>
          </a:prstGeom>
          <a:noFill/>
          <a:ln>
            <a:noFill/>
          </a:ln>
        </p:spPr>
      </p:pic>
      <p:cxnSp>
        <p:nvCxnSpPr>
          <p:cNvPr id="260" name="Shape 260"/>
          <p:cNvCxnSpPr/>
          <p:nvPr/>
        </p:nvCxnSpPr>
        <p:spPr>
          <a:xfrm flipH="1" rot="10800000">
            <a:off x="2509100" y="3182375"/>
            <a:ext cx="2362200" cy="336599"/>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x="0" y="0"/>
          <a:ext cx="0" cy="0"/>
          <a:chOff x="0" y="0"/>
          <a:chExt cx="0" cy="0"/>
        </a:xfrm>
      </p:grpSpPr>
      <p:sp>
        <p:nvSpPr>
          <p:cNvPr id="35" name="Shape 3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Στο τέλος του μαθήματος, θα ξέρετε...</a:t>
            </a:r>
          </a:p>
        </p:txBody>
      </p:sp>
      <p:sp>
        <p:nvSpPr>
          <p:cNvPr id="36" name="Shape 36"/>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pPr>
            <a:r>
              <a:rPr lang="en"/>
              <a:t>Τι τεκμήρια εισάγονται σε ένα αποθετήριο σε μορφή ηλεκτρονικών αρχείων</a:t>
            </a:r>
          </a:p>
          <a:p>
            <a:pPr indent="-228600" lvl="0" marL="457200" rtl="0">
              <a:spcBef>
                <a:spcPts val="0"/>
              </a:spcBef>
            </a:pPr>
            <a:r>
              <a:rPr lang="en"/>
              <a:t>Πώς γίνεται η εισαγωγή μεταδεδομένων</a:t>
            </a:r>
          </a:p>
          <a:p>
            <a:pPr indent="-228600" lvl="0" marL="457200" rtl="0">
              <a:spcBef>
                <a:spcPts val="0"/>
              </a:spcBef>
            </a:pPr>
            <a:r>
              <a:rPr lang="en"/>
              <a:t>Πώς γίνεται η εισαγωγή μεταδεδομένων με ψηφιακά αρχεία </a:t>
            </a:r>
          </a:p>
          <a:p>
            <a:pPr indent="-228600" lvl="0" marL="457200" rtl="0">
              <a:spcBef>
                <a:spcPts val="0"/>
              </a:spcBef>
            </a:pPr>
            <a:r>
              <a:rPr lang="en"/>
              <a:t>Που χρησιμεύει η εισαγωγή τεκμηρίων </a:t>
            </a:r>
          </a:p>
          <a:p>
            <a:pPr lvl="0" marR="0" rtl="0" algn="l">
              <a:lnSpc>
                <a:spcPct val="100000"/>
              </a:lnSpc>
              <a:spcBef>
                <a:spcPts val="600"/>
              </a:spcBef>
              <a:spcAft>
                <a:spcPts val="0"/>
              </a:spcAft>
              <a:buNone/>
            </a:pPr>
            <a:r>
              <a:t/>
            </a:r>
            <a:endParaRPr>
              <a:solidFill>
                <a:srgbClr val="1155CC"/>
              </a:solidFil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784225" y="-139225"/>
            <a:ext cx="6400500" cy="603300"/>
          </a:xfrm>
          <a:prstGeom prst="rect">
            <a:avLst/>
          </a:prstGeom>
        </p:spPr>
        <p:txBody>
          <a:bodyPr anchorCtr="0" anchor="b" bIns="91425" lIns="91425" rIns="91425" tIns="91425">
            <a:noAutofit/>
          </a:bodyPr>
          <a:lstStyle/>
          <a:p>
            <a:pPr lvl="0">
              <a:spcBef>
                <a:spcPts val="0"/>
              </a:spcBef>
              <a:buNone/>
            </a:pPr>
            <a:r>
              <a:rPr lang="en" sz="1800"/>
              <a:t>Εισαγωγή αρχείων μορφής Simple Archive Format (SAF)</a:t>
            </a:r>
          </a:p>
        </p:txBody>
      </p:sp>
      <p:pic>
        <p:nvPicPr>
          <p:cNvPr id="266" name="Shape 266"/>
          <p:cNvPicPr preferRelativeResize="0"/>
          <p:nvPr/>
        </p:nvPicPr>
        <p:blipFill>
          <a:blip r:embed="rId3">
            <a:alphaModFix/>
          </a:blip>
          <a:stretch>
            <a:fillRect/>
          </a:stretch>
        </p:blipFill>
        <p:spPr>
          <a:xfrm>
            <a:off x="50200" y="1509919"/>
            <a:ext cx="4330749" cy="1808249"/>
          </a:xfrm>
          <a:prstGeom prst="rect">
            <a:avLst/>
          </a:prstGeom>
          <a:noFill/>
          <a:ln>
            <a:noFill/>
          </a:ln>
        </p:spPr>
      </p:pic>
      <p:pic>
        <p:nvPicPr>
          <p:cNvPr id="267" name="Shape 267"/>
          <p:cNvPicPr preferRelativeResize="0"/>
          <p:nvPr/>
        </p:nvPicPr>
        <p:blipFill rotWithShape="1">
          <a:blip r:embed="rId4">
            <a:alphaModFix/>
          </a:blip>
          <a:srcRect b="23224" l="0" r="0" t="0"/>
          <a:stretch/>
        </p:blipFill>
        <p:spPr>
          <a:xfrm>
            <a:off x="4330750" y="2966900"/>
            <a:ext cx="4295775" cy="1808249"/>
          </a:xfrm>
          <a:prstGeom prst="rect">
            <a:avLst/>
          </a:prstGeom>
          <a:noFill/>
          <a:ln>
            <a:noFill/>
          </a:ln>
        </p:spPr>
      </p:pic>
      <p:cxnSp>
        <p:nvCxnSpPr>
          <p:cNvPr id="268" name="Shape 268"/>
          <p:cNvCxnSpPr/>
          <p:nvPr/>
        </p:nvCxnSpPr>
        <p:spPr>
          <a:xfrm>
            <a:off x="1969575" y="3161375"/>
            <a:ext cx="1104000" cy="213299"/>
          </a:xfrm>
          <a:prstGeom prst="straightConnector1">
            <a:avLst/>
          </a:prstGeom>
          <a:noFill/>
          <a:ln cap="flat" cmpd="sng" w="19050">
            <a:solidFill>
              <a:schemeClr val="dk2"/>
            </a:solidFill>
            <a:prstDash val="solid"/>
            <a:round/>
            <a:headEnd len="lg" w="lg" type="none"/>
            <a:tailEnd len="lg" w="lg" type="triangle"/>
          </a:ln>
        </p:spPr>
      </p:cxnSp>
      <p:pic>
        <p:nvPicPr>
          <p:cNvPr id="269" name="Shape 269"/>
          <p:cNvPicPr preferRelativeResize="0"/>
          <p:nvPr/>
        </p:nvPicPr>
        <p:blipFill>
          <a:blip r:embed="rId5">
            <a:alphaModFix/>
          </a:blip>
          <a:stretch>
            <a:fillRect/>
          </a:stretch>
        </p:blipFill>
        <p:spPr>
          <a:xfrm>
            <a:off x="5736237" y="281825"/>
            <a:ext cx="1990725" cy="2095500"/>
          </a:xfrm>
          <a:prstGeom prst="rect">
            <a:avLst/>
          </a:prstGeom>
          <a:noFill/>
          <a:ln>
            <a:noFill/>
          </a:ln>
        </p:spPr>
      </p:pic>
      <p:cxnSp>
        <p:nvCxnSpPr>
          <p:cNvPr id="270" name="Shape 270"/>
          <p:cNvCxnSpPr/>
          <p:nvPr/>
        </p:nvCxnSpPr>
        <p:spPr>
          <a:xfrm>
            <a:off x="5833475" y="213275"/>
            <a:ext cx="200699" cy="250799"/>
          </a:xfrm>
          <a:prstGeom prst="straightConnector1">
            <a:avLst/>
          </a:prstGeom>
          <a:noFill/>
          <a:ln cap="flat" cmpd="sng" w="19050">
            <a:solidFill>
              <a:schemeClr val="dk2"/>
            </a:solidFill>
            <a:prstDash val="solid"/>
            <a:round/>
            <a:headEnd len="lg" w="lg" type="none"/>
            <a:tailEnd len="lg" w="lg" type="triangle"/>
          </a:ln>
        </p:spPr>
      </p:cxnSp>
      <p:cxnSp>
        <p:nvCxnSpPr>
          <p:cNvPr id="271" name="Shape 271"/>
          <p:cNvCxnSpPr/>
          <p:nvPr/>
        </p:nvCxnSpPr>
        <p:spPr>
          <a:xfrm flipH="1">
            <a:off x="7263624" y="1342325"/>
            <a:ext cx="890700" cy="276000"/>
          </a:xfrm>
          <a:prstGeom prst="straightConnector1">
            <a:avLst/>
          </a:prstGeom>
          <a:noFill/>
          <a:ln cap="flat" cmpd="sng" w="19050">
            <a:solidFill>
              <a:schemeClr val="dk2"/>
            </a:solidFill>
            <a:prstDash val="solid"/>
            <a:round/>
            <a:headEnd len="lg" w="lg" type="none"/>
            <a:tailEnd len="lg" w="lg" type="triangle"/>
          </a:ln>
        </p:spPr>
      </p:cxnSp>
      <p:cxnSp>
        <p:nvCxnSpPr>
          <p:cNvPr id="272" name="Shape 272"/>
          <p:cNvCxnSpPr/>
          <p:nvPr/>
        </p:nvCxnSpPr>
        <p:spPr>
          <a:xfrm rot="10800000">
            <a:off x="4516225" y="1580649"/>
            <a:ext cx="1580699" cy="7530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pic>
        <p:nvPicPr>
          <p:cNvPr id="277" name="Shape 277"/>
          <p:cNvPicPr preferRelativeResize="0"/>
          <p:nvPr/>
        </p:nvPicPr>
        <p:blipFill>
          <a:blip r:embed="rId3">
            <a:alphaModFix/>
          </a:blip>
          <a:stretch>
            <a:fillRect/>
          </a:stretch>
        </p:blipFill>
        <p:spPr>
          <a:xfrm>
            <a:off x="234575" y="237475"/>
            <a:ext cx="5975499" cy="948725"/>
          </a:xfrm>
          <a:prstGeom prst="rect">
            <a:avLst/>
          </a:prstGeom>
          <a:noFill/>
          <a:ln>
            <a:noFill/>
          </a:ln>
        </p:spPr>
      </p:pic>
      <p:cxnSp>
        <p:nvCxnSpPr>
          <p:cNvPr id="278" name="Shape 278"/>
          <p:cNvCxnSpPr>
            <a:stCxn id="277" idx="2"/>
          </p:cNvCxnSpPr>
          <p:nvPr/>
        </p:nvCxnSpPr>
        <p:spPr>
          <a:xfrm>
            <a:off x="3222324" y="1186200"/>
            <a:ext cx="7200" cy="209400"/>
          </a:xfrm>
          <a:prstGeom prst="straightConnector1">
            <a:avLst/>
          </a:prstGeom>
          <a:noFill/>
          <a:ln cap="flat" cmpd="sng" w="19050">
            <a:solidFill>
              <a:schemeClr val="dk2"/>
            </a:solidFill>
            <a:prstDash val="solid"/>
            <a:round/>
            <a:headEnd len="lg" w="lg" type="none"/>
            <a:tailEnd len="lg" w="lg" type="triangle"/>
          </a:ln>
        </p:spPr>
      </p:cxnSp>
      <p:pic>
        <p:nvPicPr>
          <p:cNvPr id="279" name="Shape 279"/>
          <p:cNvPicPr preferRelativeResize="0"/>
          <p:nvPr/>
        </p:nvPicPr>
        <p:blipFill rotWithShape="1">
          <a:blip r:embed="rId4">
            <a:alphaModFix/>
          </a:blip>
          <a:srcRect b="18606" l="1503" r="22939" t="0"/>
          <a:stretch/>
        </p:blipFill>
        <p:spPr>
          <a:xfrm>
            <a:off x="234575" y="1993575"/>
            <a:ext cx="6144950" cy="1395549"/>
          </a:xfrm>
          <a:prstGeom prst="rect">
            <a:avLst/>
          </a:prstGeom>
          <a:noFill/>
          <a:ln>
            <a:noFill/>
          </a:ln>
        </p:spPr>
      </p:pic>
      <p:cxnSp>
        <p:nvCxnSpPr>
          <p:cNvPr id="280" name="Shape 280"/>
          <p:cNvCxnSpPr/>
          <p:nvPr/>
        </p:nvCxnSpPr>
        <p:spPr>
          <a:xfrm>
            <a:off x="3218724" y="1739375"/>
            <a:ext cx="7200" cy="209399"/>
          </a:xfrm>
          <a:prstGeom prst="straightConnector1">
            <a:avLst/>
          </a:prstGeom>
          <a:noFill/>
          <a:ln cap="flat" cmpd="sng" w="19050">
            <a:solidFill>
              <a:schemeClr val="dk2"/>
            </a:solidFill>
            <a:prstDash val="solid"/>
            <a:round/>
            <a:headEnd len="lg" w="lg" type="none"/>
            <a:tailEnd len="lg" w="lg" type="triangle"/>
          </a:ln>
        </p:spPr>
      </p:cxnSp>
      <p:pic>
        <p:nvPicPr>
          <p:cNvPr id="281" name="Shape 281"/>
          <p:cNvPicPr preferRelativeResize="0"/>
          <p:nvPr/>
        </p:nvPicPr>
        <p:blipFill rotWithShape="1">
          <a:blip r:embed="rId5">
            <a:alphaModFix/>
          </a:blip>
          <a:srcRect b="0" l="0" r="23594" t="0"/>
          <a:stretch/>
        </p:blipFill>
        <p:spPr>
          <a:xfrm>
            <a:off x="217850" y="3682450"/>
            <a:ext cx="6178399" cy="1104900"/>
          </a:xfrm>
          <a:prstGeom prst="rect">
            <a:avLst/>
          </a:prstGeom>
          <a:noFill/>
          <a:ln>
            <a:noFill/>
          </a:ln>
        </p:spPr>
      </p:pic>
      <p:cxnSp>
        <p:nvCxnSpPr>
          <p:cNvPr id="282" name="Shape 282"/>
          <p:cNvCxnSpPr/>
          <p:nvPr/>
        </p:nvCxnSpPr>
        <p:spPr>
          <a:xfrm>
            <a:off x="3218724" y="3473050"/>
            <a:ext cx="7200" cy="209399"/>
          </a:xfrm>
          <a:prstGeom prst="straightConnector1">
            <a:avLst/>
          </a:prstGeom>
          <a:noFill/>
          <a:ln cap="flat" cmpd="sng" w="19050">
            <a:solidFill>
              <a:schemeClr val="dk2"/>
            </a:solidFill>
            <a:prstDash val="solid"/>
            <a:round/>
            <a:headEnd len="lg" w="lg" type="none"/>
            <a:tailEnd len="lg" w="lg" type="triangle"/>
          </a:ln>
        </p:spPr>
      </p:cxnSp>
      <p:cxnSp>
        <p:nvCxnSpPr>
          <p:cNvPr id="283" name="Shape 283"/>
          <p:cNvCxnSpPr/>
          <p:nvPr/>
        </p:nvCxnSpPr>
        <p:spPr>
          <a:xfrm flipH="1" rot="10800000">
            <a:off x="-337950" y="4500500"/>
            <a:ext cx="642900" cy="65999"/>
          </a:xfrm>
          <a:prstGeom prst="straightConnector1">
            <a:avLst/>
          </a:prstGeom>
          <a:noFill/>
          <a:ln cap="flat" cmpd="sng" w="19050">
            <a:solidFill>
              <a:schemeClr val="dk2"/>
            </a:solidFill>
            <a:prstDash val="solid"/>
            <a:round/>
            <a:headEnd len="lg" w="lg" type="none"/>
            <a:tailEnd len="lg" w="lg" type="triangle"/>
          </a:ln>
        </p:spPr>
      </p:cxnSp>
      <p:pic>
        <p:nvPicPr>
          <p:cNvPr id="284" name="Shape 284"/>
          <p:cNvPicPr preferRelativeResize="0"/>
          <p:nvPr/>
        </p:nvPicPr>
        <p:blipFill rotWithShape="1">
          <a:blip r:embed="rId6">
            <a:alphaModFix/>
          </a:blip>
          <a:srcRect b="0" l="3585" r="29151" t="0"/>
          <a:stretch/>
        </p:blipFill>
        <p:spPr>
          <a:xfrm>
            <a:off x="395225" y="1395600"/>
            <a:ext cx="5415507" cy="410150"/>
          </a:xfrm>
          <a:prstGeom prst="rect">
            <a:avLst/>
          </a:prstGeom>
          <a:noFill/>
          <a:ln>
            <a:noFill/>
          </a:ln>
        </p:spPr>
      </p:pic>
      <p:sp>
        <p:nvSpPr>
          <p:cNvPr id="285" name="Shape 285"/>
          <p:cNvSpPr txBox="1"/>
          <p:nvPr/>
        </p:nvSpPr>
        <p:spPr>
          <a:xfrm>
            <a:off x="5810725" y="-228725"/>
            <a:ext cx="6739200" cy="466199"/>
          </a:xfrm>
          <a:prstGeom prst="rect">
            <a:avLst/>
          </a:prstGeom>
          <a:noFill/>
          <a:ln>
            <a:noFill/>
          </a:ln>
        </p:spPr>
        <p:txBody>
          <a:bodyPr anchorCtr="0" anchor="t" bIns="91425" lIns="91425" rIns="91425" tIns="91425">
            <a:noAutofit/>
          </a:bodyPr>
          <a:lstStyle/>
          <a:p>
            <a:pPr>
              <a:spcBef>
                <a:spcPts val="0"/>
              </a:spcBef>
              <a:buNone/>
            </a:pPr>
            <a:r>
              <a:rPr b="1" lang="en" sz="1800"/>
              <a:t>Διαδικασία μαζικής εισαγωγής τεκμηρίων με μορφή saf</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pic>
        <p:nvPicPr>
          <p:cNvPr id="290" name="Shape 290"/>
          <p:cNvPicPr preferRelativeResize="0"/>
          <p:nvPr/>
        </p:nvPicPr>
        <p:blipFill>
          <a:blip r:embed="rId3">
            <a:alphaModFix/>
          </a:blip>
          <a:stretch>
            <a:fillRect/>
          </a:stretch>
        </p:blipFill>
        <p:spPr>
          <a:xfrm>
            <a:off x="-59275" y="505175"/>
            <a:ext cx="9144000" cy="768374"/>
          </a:xfrm>
          <a:prstGeom prst="rect">
            <a:avLst/>
          </a:prstGeom>
          <a:noFill/>
          <a:ln>
            <a:noFill/>
          </a:ln>
        </p:spPr>
      </p:pic>
      <p:pic>
        <p:nvPicPr>
          <p:cNvPr id="291" name="Shape 291"/>
          <p:cNvPicPr preferRelativeResize="0"/>
          <p:nvPr/>
        </p:nvPicPr>
        <p:blipFill>
          <a:blip r:embed="rId4">
            <a:alphaModFix/>
          </a:blip>
          <a:stretch>
            <a:fillRect/>
          </a:stretch>
        </p:blipFill>
        <p:spPr>
          <a:xfrm>
            <a:off x="197000" y="1311800"/>
            <a:ext cx="6015550" cy="2078874"/>
          </a:xfrm>
          <a:prstGeom prst="rect">
            <a:avLst/>
          </a:prstGeom>
          <a:noFill/>
          <a:ln>
            <a:noFill/>
          </a:ln>
        </p:spPr>
      </p:pic>
      <p:cxnSp>
        <p:nvCxnSpPr>
          <p:cNvPr id="292" name="Shape 292"/>
          <p:cNvCxnSpPr/>
          <p:nvPr/>
        </p:nvCxnSpPr>
        <p:spPr>
          <a:xfrm>
            <a:off x="1844725" y="1076850"/>
            <a:ext cx="26699" cy="266099"/>
          </a:xfrm>
          <a:prstGeom prst="straightConnector1">
            <a:avLst/>
          </a:prstGeom>
          <a:noFill/>
          <a:ln cap="flat" cmpd="sng" w="19050">
            <a:solidFill>
              <a:schemeClr val="dk2"/>
            </a:solidFill>
            <a:prstDash val="solid"/>
            <a:round/>
            <a:headEnd len="lg" w="lg" type="none"/>
            <a:tailEnd len="lg" w="lg" type="triangle"/>
          </a:ln>
        </p:spPr>
      </p:cxnSp>
      <p:pic>
        <p:nvPicPr>
          <p:cNvPr id="293" name="Shape 293"/>
          <p:cNvPicPr preferRelativeResize="0"/>
          <p:nvPr/>
        </p:nvPicPr>
        <p:blipFill>
          <a:blip r:embed="rId5">
            <a:alphaModFix/>
          </a:blip>
          <a:stretch>
            <a:fillRect/>
          </a:stretch>
        </p:blipFill>
        <p:spPr>
          <a:xfrm>
            <a:off x="628375" y="2933837"/>
            <a:ext cx="9143998" cy="676573"/>
          </a:xfrm>
          <a:prstGeom prst="rect">
            <a:avLst/>
          </a:prstGeom>
          <a:noFill/>
          <a:ln>
            <a:noFill/>
          </a:ln>
        </p:spPr>
      </p:pic>
      <p:cxnSp>
        <p:nvCxnSpPr>
          <p:cNvPr id="294" name="Shape 294"/>
          <p:cNvCxnSpPr/>
          <p:nvPr/>
        </p:nvCxnSpPr>
        <p:spPr>
          <a:xfrm flipH="1">
            <a:off x="2094500" y="1056250"/>
            <a:ext cx="5727899" cy="2039100"/>
          </a:xfrm>
          <a:prstGeom prst="straightConnector1">
            <a:avLst/>
          </a:prstGeom>
          <a:noFill/>
          <a:ln cap="flat" cmpd="sng" w="19050">
            <a:solidFill>
              <a:schemeClr val="dk2"/>
            </a:solidFill>
            <a:prstDash val="solid"/>
            <a:round/>
            <a:headEnd len="lg" w="lg" type="none"/>
            <a:tailEnd len="lg" w="lg" type="triangle"/>
          </a:ln>
        </p:spPr>
      </p:cxnSp>
      <p:pic>
        <p:nvPicPr>
          <p:cNvPr id="295" name="Shape 295"/>
          <p:cNvPicPr preferRelativeResize="0"/>
          <p:nvPr/>
        </p:nvPicPr>
        <p:blipFill rotWithShape="1">
          <a:blip r:embed="rId6">
            <a:alphaModFix/>
          </a:blip>
          <a:srcRect b="0" l="0" r="36358" t="0"/>
          <a:stretch/>
        </p:blipFill>
        <p:spPr>
          <a:xfrm>
            <a:off x="4352200" y="2992750"/>
            <a:ext cx="4518624" cy="1247225"/>
          </a:xfrm>
          <a:prstGeom prst="rect">
            <a:avLst/>
          </a:prstGeom>
          <a:noFill/>
          <a:ln>
            <a:noFill/>
          </a:ln>
        </p:spPr>
      </p:pic>
      <p:sp>
        <p:nvSpPr>
          <p:cNvPr id="296" name="Shape 296"/>
          <p:cNvSpPr txBox="1"/>
          <p:nvPr/>
        </p:nvSpPr>
        <p:spPr>
          <a:xfrm>
            <a:off x="910825" y="84175"/>
            <a:ext cx="8082600" cy="329100"/>
          </a:xfrm>
          <a:prstGeom prst="rect">
            <a:avLst/>
          </a:prstGeom>
          <a:noFill/>
          <a:ln>
            <a:noFill/>
          </a:ln>
        </p:spPr>
        <p:txBody>
          <a:bodyPr anchorCtr="0" anchor="t" bIns="91425" lIns="91425" rIns="91425" tIns="91425">
            <a:noAutofit/>
          </a:bodyPr>
          <a:lstStyle/>
          <a:p>
            <a:pPr>
              <a:spcBef>
                <a:spcPts val="0"/>
              </a:spcBef>
              <a:buNone/>
            </a:pPr>
            <a:r>
              <a:rPr b="1" lang="en" sz="1800"/>
              <a:t>Ολοκλήρωση μαζικής εισαγωγής τεκμηρίων σε μορφή saf</a:t>
            </a:r>
          </a:p>
        </p:txBody>
      </p:sp>
      <p:sp>
        <p:nvSpPr>
          <p:cNvPr id="297" name="Shape 297"/>
          <p:cNvSpPr txBox="1"/>
          <p:nvPr/>
        </p:nvSpPr>
        <p:spPr>
          <a:xfrm>
            <a:off x="3385325" y="3086125"/>
            <a:ext cx="5161499" cy="602099"/>
          </a:xfrm>
          <a:prstGeom prst="rect">
            <a:avLst/>
          </a:prstGeom>
          <a:noFill/>
          <a:ln>
            <a:noFill/>
          </a:ln>
        </p:spPr>
        <p:txBody>
          <a:bodyPr anchorCtr="0" anchor="t" bIns="91425" lIns="91425" rIns="91425" tIns="91425">
            <a:noAutofit/>
          </a:bodyPr>
          <a:lstStyle/>
          <a:p>
            <a:pPr>
              <a:spcBef>
                <a:spcPts val="0"/>
              </a:spcBef>
              <a:buNone/>
            </a:pPr>
            <a:r>
              <a:t/>
            </a:r>
            <a:endParaRPr/>
          </a:p>
        </p:txBody>
      </p:sp>
      <p:pic>
        <p:nvPicPr>
          <p:cNvPr id="298" name="Shape 298"/>
          <p:cNvPicPr preferRelativeResize="0"/>
          <p:nvPr/>
        </p:nvPicPr>
        <p:blipFill>
          <a:blip r:embed="rId7">
            <a:alphaModFix/>
          </a:blip>
          <a:stretch>
            <a:fillRect/>
          </a:stretch>
        </p:blipFill>
        <p:spPr>
          <a:xfrm>
            <a:off x="-1220975" y="3738325"/>
            <a:ext cx="3922448" cy="1548075"/>
          </a:xfrm>
          <a:prstGeom prst="rect">
            <a:avLst/>
          </a:prstGeom>
          <a:noFill/>
          <a:ln>
            <a:noFill/>
          </a:ln>
        </p:spPr>
      </p:pic>
      <p:cxnSp>
        <p:nvCxnSpPr>
          <p:cNvPr id="299" name="Shape 299"/>
          <p:cNvCxnSpPr/>
          <p:nvPr/>
        </p:nvCxnSpPr>
        <p:spPr>
          <a:xfrm>
            <a:off x="3859125" y="3428925"/>
            <a:ext cx="1094400" cy="137699"/>
          </a:xfrm>
          <a:prstGeom prst="straightConnector1">
            <a:avLst/>
          </a:prstGeom>
          <a:noFill/>
          <a:ln cap="flat" cmpd="sng" w="19050">
            <a:solidFill>
              <a:schemeClr val="dk2"/>
            </a:solidFill>
            <a:prstDash val="solid"/>
            <a:round/>
            <a:headEnd len="lg" w="lg" type="none"/>
            <a:tailEnd len="lg" w="lg" type="triangle"/>
          </a:ln>
        </p:spPr>
      </p:cxnSp>
      <p:cxnSp>
        <p:nvCxnSpPr>
          <p:cNvPr id="300" name="Shape 300"/>
          <p:cNvCxnSpPr>
            <a:endCxn id="298" idx="3"/>
          </p:cNvCxnSpPr>
          <p:nvPr/>
        </p:nvCxnSpPr>
        <p:spPr>
          <a:xfrm flipH="1">
            <a:off x="2701473" y="3941762"/>
            <a:ext cx="1838700" cy="570600"/>
          </a:xfrm>
          <a:prstGeom prst="straightConnector1">
            <a:avLst/>
          </a:prstGeom>
          <a:noFill/>
          <a:ln cap="flat" cmpd="sng" w="9525">
            <a:solidFill>
              <a:schemeClr val="dk2"/>
            </a:solidFill>
            <a:prstDash val="solid"/>
            <a:round/>
            <a:headEnd len="lg" w="lg" type="none"/>
            <a:tailEnd len="lg" w="lg" type="triangle"/>
          </a:ln>
        </p:spPr>
      </p:cxnSp>
      <p:pic>
        <p:nvPicPr>
          <p:cNvPr id="301" name="Shape 301"/>
          <p:cNvPicPr preferRelativeResize="0"/>
          <p:nvPr/>
        </p:nvPicPr>
        <p:blipFill>
          <a:blip r:embed="rId8">
            <a:alphaModFix/>
          </a:blip>
          <a:stretch>
            <a:fillRect/>
          </a:stretch>
        </p:blipFill>
        <p:spPr>
          <a:xfrm>
            <a:off x="1691236" y="3509146"/>
            <a:ext cx="2319959" cy="21444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Συνοψίζοντας</a:t>
            </a:r>
          </a:p>
        </p:txBody>
      </p:sp>
      <p:sp>
        <p:nvSpPr>
          <p:cNvPr id="307" name="Shape 30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pPr>
            <a:r>
              <a:rPr lang="en"/>
              <a:t>Τι τεκμήρια εισάγονται σε ένα αποθετήριο σε μορφή ηλεκτρονικών αρχείων</a:t>
            </a:r>
          </a:p>
          <a:p>
            <a:pPr indent="-228600" lvl="0" marL="457200" rtl="0">
              <a:spcBef>
                <a:spcPts val="0"/>
              </a:spcBef>
            </a:pPr>
            <a:r>
              <a:rPr lang="en"/>
              <a:t>Πώς γίνεται η εισαγωγή μεταδεδομένων</a:t>
            </a:r>
          </a:p>
          <a:p>
            <a:pPr indent="-228600" lvl="0" marL="457200" rtl="0">
              <a:spcBef>
                <a:spcPts val="0"/>
              </a:spcBef>
            </a:pPr>
            <a:r>
              <a:rPr lang="en"/>
              <a:t>Πώς γίνεται η εισαγωγή μεταδεδομένων με ψηφιακά αρχεία </a:t>
            </a:r>
          </a:p>
          <a:p>
            <a:pPr indent="-228600" lvl="0" marL="457200" rtl="0">
              <a:spcBef>
                <a:spcPts val="0"/>
              </a:spcBef>
            </a:pPr>
            <a:r>
              <a:rPr lang="en"/>
              <a:t>Που χρησιμεύει η εισαγωγή τεκμηρίων </a:t>
            </a:r>
          </a:p>
          <a:p>
            <a:pPr lvl="0" rtl="0">
              <a:spcBef>
                <a:spcPts val="0"/>
              </a:spcBef>
              <a:buNone/>
            </a:pPr>
            <a:r>
              <a:t/>
            </a:r>
            <a:endParaRPr b="1" sz="12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x="0" y="0"/>
          <a:ext cx="0" cy="0"/>
          <a:chOff x="0" y="0"/>
          <a:chExt cx="0" cy="0"/>
        </a:xfrm>
      </p:grpSpPr>
      <p:sp>
        <p:nvSpPr>
          <p:cNvPr id="41" name="Shape 41"/>
          <p:cNvSpPr txBox="1"/>
          <p:nvPr>
            <p:ph type="title"/>
          </p:nvPr>
        </p:nvSpPr>
        <p:spPr>
          <a:xfrm>
            <a:off x="457200" y="3"/>
            <a:ext cx="8229600" cy="857400"/>
          </a:xfrm>
          <a:prstGeom prst="rect">
            <a:avLst/>
          </a:prstGeom>
        </p:spPr>
        <p:txBody>
          <a:bodyPr anchorCtr="0" anchor="b" bIns="91425" lIns="91425" rIns="91425" tIns="91425">
            <a:noAutofit/>
          </a:bodyPr>
          <a:lstStyle/>
          <a:p>
            <a:pPr lvl="0" rtl="0">
              <a:spcBef>
                <a:spcPts val="0"/>
              </a:spcBef>
              <a:buNone/>
            </a:pPr>
            <a:r>
              <a:rPr lang="en" sz="2400">
                <a:latin typeface="Calibri"/>
                <a:ea typeface="Calibri"/>
                <a:cs typeface="Calibri"/>
                <a:sym typeface="Calibri"/>
              </a:rPr>
              <a:t>Γιατι να εισάγω τεκμήρια στα αποθετήρια?</a:t>
            </a:r>
          </a:p>
        </p:txBody>
      </p:sp>
      <p:sp>
        <p:nvSpPr>
          <p:cNvPr id="42" name="Shape 42"/>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x="0" y="0"/>
          <a:ext cx="0" cy="0"/>
          <a:chOff x="0" y="0"/>
          <a:chExt cx="0" cy="0"/>
        </a:xfrm>
      </p:grpSpPr>
      <p:sp>
        <p:nvSpPr>
          <p:cNvPr id="47" name="Shape 47"/>
          <p:cNvSpPr txBox="1"/>
          <p:nvPr>
            <p:ph type="title"/>
          </p:nvPr>
        </p:nvSpPr>
        <p:spPr>
          <a:xfrm>
            <a:off x="457200" y="-37396"/>
            <a:ext cx="8229600" cy="857400"/>
          </a:xfrm>
          <a:prstGeom prst="rect">
            <a:avLst/>
          </a:prstGeom>
        </p:spPr>
        <p:txBody>
          <a:bodyPr anchorCtr="0" anchor="b" bIns="91425" lIns="91425" rIns="91425" tIns="91425">
            <a:noAutofit/>
          </a:bodyPr>
          <a:lstStyle/>
          <a:p>
            <a:pPr>
              <a:spcBef>
                <a:spcPts val="0"/>
              </a:spcBef>
              <a:buNone/>
            </a:pPr>
            <a:r>
              <a:rPr lang="en" sz="2400"/>
              <a:t>Τι τεκμήρια εισάγω σε αποθετήριο;</a:t>
            </a:r>
          </a:p>
        </p:txBody>
      </p:sp>
      <p:sp>
        <p:nvSpPr>
          <p:cNvPr id="48" name="Shape 48"/>
          <p:cNvSpPr txBox="1"/>
          <p:nvPr>
            <p:ph idx="1" type="body"/>
          </p:nvPr>
        </p:nvSpPr>
        <p:spPr>
          <a:xfrm>
            <a:off x="402025" y="4113950"/>
            <a:ext cx="8229600" cy="857400"/>
          </a:xfrm>
          <a:prstGeom prst="rect">
            <a:avLst/>
          </a:prstGeom>
        </p:spPr>
        <p:txBody>
          <a:bodyPr anchorCtr="0" anchor="t" bIns="91425" lIns="91425" rIns="91425" tIns="91425">
            <a:noAutofit/>
          </a:bodyPr>
          <a:lstStyle/>
          <a:p>
            <a:pPr rtl="0">
              <a:spcBef>
                <a:spcPts val="0"/>
              </a:spcBef>
              <a:buNone/>
            </a:pPr>
            <a:r>
              <a:rPr i="1" lang="en" sz="1100"/>
              <a:t>Σε κάθε περίπτωση πρέπει να διατηρήσετε αναλλοίωτα το σχήμα μεταδεδομένων, </a:t>
            </a:r>
            <a:r>
              <a:rPr i="1" lang="en" sz="1200">
                <a:latin typeface="Calibri"/>
                <a:ea typeface="Calibri"/>
                <a:cs typeface="Calibri"/>
                <a:sym typeface="Calibri"/>
              </a:rPr>
              <a:t>τα στοιχεία &amp; τα πεδία των μεταδεδομένων (metadata elements &amp; fields)   και να κάνετε τις απαραίτητες προσαρμογές  στα τεκμήρια βάση των προδιαγραφών του αποθετηρίου. </a:t>
            </a:r>
          </a:p>
          <a:p>
            <a:pPr>
              <a:spcBef>
                <a:spcPts val="0"/>
              </a:spcBef>
              <a:buNone/>
            </a:pPr>
            <a:r>
              <a:t/>
            </a:r>
            <a:endParaRPr/>
          </a:p>
        </p:txBody>
      </p:sp>
      <p:sp>
        <p:nvSpPr>
          <p:cNvPr id="49" name="Shape 49"/>
          <p:cNvSpPr txBox="1"/>
          <p:nvPr/>
        </p:nvSpPr>
        <p:spPr>
          <a:xfrm>
            <a:off x="772800" y="954175"/>
            <a:ext cx="2415899" cy="2685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μόνο μεταδεδομένα τεκμηρίων     </a:t>
            </a:r>
          </a:p>
        </p:txBody>
      </p:sp>
      <p:sp>
        <p:nvSpPr>
          <p:cNvPr id="50" name="Shape 50"/>
          <p:cNvSpPr txBox="1"/>
          <p:nvPr/>
        </p:nvSpPr>
        <p:spPr>
          <a:xfrm>
            <a:off x="828000" y="1830575"/>
            <a:ext cx="2158800" cy="268500"/>
          </a:xfrm>
          <a:prstGeom prst="rect">
            <a:avLst/>
          </a:prstGeom>
          <a:noFill/>
          <a:ln>
            <a:noFill/>
          </a:ln>
        </p:spPr>
        <p:txBody>
          <a:bodyPr anchorCtr="0" anchor="t" bIns="91425" lIns="91425" rIns="91425" tIns="91425">
            <a:noAutofit/>
          </a:bodyPr>
          <a:lstStyle/>
          <a:p>
            <a:pPr indent="-228600" lvl="0" marL="457200" rtl="0">
              <a:spcBef>
                <a:spcPts val="0"/>
              </a:spcBef>
              <a:buClr>
                <a:schemeClr val="dk1"/>
              </a:buClr>
              <a:buChar char="●"/>
            </a:pPr>
            <a:r>
              <a:rPr lang="en">
                <a:solidFill>
                  <a:schemeClr val="dk1"/>
                </a:solidFill>
              </a:rPr>
              <a:t>Πλήρη τεκμήρια δηλαδή, μεταδεδομένα και ψηφιακά αρχεία </a:t>
            </a:r>
          </a:p>
          <a:p>
            <a:pPr lvl="0" rtl="0">
              <a:spcBef>
                <a:spcPts val="0"/>
              </a:spcBef>
              <a:buNone/>
            </a:pPr>
            <a:r>
              <a:rPr lang="en"/>
              <a:t>  </a:t>
            </a:r>
          </a:p>
        </p:txBody>
      </p:sp>
      <p:sp>
        <p:nvSpPr>
          <p:cNvPr id="51" name="Shape 51"/>
          <p:cNvSpPr txBox="1"/>
          <p:nvPr/>
        </p:nvSpPr>
        <p:spPr>
          <a:xfrm>
            <a:off x="5864325" y="3266125"/>
            <a:ext cx="2597100" cy="498599"/>
          </a:xfrm>
          <a:prstGeom prst="rect">
            <a:avLst/>
          </a:prstGeom>
          <a:noFill/>
          <a:ln>
            <a:noFill/>
          </a:ln>
        </p:spPr>
        <p:txBody>
          <a:bodyPr anchorCtr="0" anchor="ctr" bIns="91425" lIns="91425" rIns="91425" tIns="91425">
            <a:noAutofit/>
          </a:bodyPr>
          <a:lstStyle/>
          <a:p>
            <a:pPr indent="-228600" lvl="0" marL="457200" rtl="0">
              <a:spcBef>
                <a:spcPts val="0"/>
              </a:spcBef>
              <a:buClr>
                <a:schemeClr val="dk1"/>
              </a:buClr>
              <a:buChar char="●"/>
            </a:pPr>
            <a:r>
              <a:rPr lang="en">
                <a:solidFill>
                  <a:schemeClr val="dk1"/>
                </a:solidFill>
              </a:rPr>
              <a:t>Νέα τεκμήρια &amp; τεκμήρια που έχετε εξάγει από </a:t>
            </a:r>
            <a:r>
              <a:rPr lang="en">
                <a:solidFill>
                  <a:srgbClr val="FF0000"/>
                </a:solidFill>
              </a:rPr>
              <a:t>άλλο</a:t>
            </a:r>
            <a:r>
              <a:rPr lang="en">
                <a:solidFill>
                  <a:schemeClr val="dk1"/>
                </a:solidFill>
              </a:rPr>
              <a:t> αποθετήριο</a:t>
            </a:r>
          </a:p>
        </p:txBody>
      </p:sp>
      <p:sp>
        <p:nvSpPr>
          <p:cNvPr id="52" name="Shape 52"/>
          <p:cNvSpPr txBox="1"/>
          <p:nvPr/>
        </p:nvSpPr>
        <p:spPr>
          <a:xfrm>
            <a:off x="712525" y="3134425"/>
            <a:ext cx="4322399" cy="762000"/>
          </a:xfrm>
          <a:prstGeom prst="rect">
            <a:avLst/>
          </a:prstGeom>
          <a:noFill/>
          <a:ln>
            <a:noFill/>
          </a:ln>
        </p:spPr>
        <p:txBody>
          <a:bodyPr anchorCtr="0" anchor="ctr" bIns="91425" lIns="91425" rIns="91425" tIns="91425">
            <a:noAutofit/>
          </a:bodyPr>
          <a:lstStyle/>
          <a:p>
            <a:pPr indent="-228600" lvl="0" marL="457200" rtl="0">
              <a:spcBef>
                <a:spcPts val="0"/>
              </a:spcBef>
              <a:buClr>
                <a:schemeClr val="dk1"/>
              </a:buClr>
              <a:buChar char="●"/>
            </a:pPr>
            <a:r>
              <a:rPr lang="en">
                <a:solidFill>
                  <a:schemeClr val="dk1"/>
                </a:solidFill>
              </a:rPr>
              <a:t>Τεκμήρια που έχετε εξάγει από το αποθετήριο και τα έχετε επεξεργαστεί</a:t>
            </a:r>
          </a:p>
        </p:txBody>
      </p:sp>
      <p:sp>
        <p:nvSpPr>
          <p:cNvPr id="53" name="Shape 53"/>
          <p:cNvSpPr txBox="1"/>
          <p:nvPr/>
        </p:nvSpPr>
        <p:spPr>
          <a:xfrm>
            <a:off x="4093875" y="1088500"/>
            <a:ext cx="5014199" cy="2487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ηλεκτρονική μορφή: αρχεία csv (Comma Separated Values)</a:t>
            </a:r>
          </a:p>
        </p:txBody>
      </p:sp>
      <p:sp>
        <p:nvSpPr>
          <p:cNvPr id="54" name="Shape 54"/>
          <p:cNvSpPr txBox="1"/>
          <p:nvPr/>
        </p:nvSpPr>
        <p:spPr>
          <a:xfrm>
            <a:off x="4157925" y="2030987"/>
            <a:ext cx="4605299" cy="2487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ηλεκτρονική μορφή: αρχεία saf </a:t>
            </a:r>
            <a:r>
              <a:rPr lang="en" sz="1200">
                <a:solidFill>
                  <a:srgbClr val="FF0000"/>
                </a:solidFill>
              </a:rPr>
              <a:t>(simple archive format)</a:t>
            </a:r>
          </a:p>
          <a:p>
            <a:pPr lvl="0" rtl="0">
              <a:spcBef>
                <a:spcPts val="0"/>
              </a:spcBef>
              <a:buNone/>
            </a:pPr>
            <a:r>
              <a:rPr lang="en">
                <a:solidFill>
                  <a:srgbClr val="FF0000"/>
                </a:solidFill>
              </a:rPr>
              <a:t> </a:t>
            </a:r>
          </a:p>
        </p:txBody>
      </p:sp>
      <p:cxnSp>
        <p:nvCxnSpPr>
          <p:cNvPr id="55" name="Shape 55"/>
          <p:cNvCxnSpPr/>
          <p:nvPr/>
        </p:nvCxnSpPr>
        <p:spPr>
          <a:xfrm flipH="1" rot="10800000">
            <a:off x="3137275" y="1202950"/>
            <a:ext cx="576900" cy="19799"/>
          </a:xfrm>
          <a:prstGeom prst="straightConnector1">
            <a:avLst/>
          </a:prstGeom>
          <a:noFill/>
          <a:ln cap="flat" cmpd="sng" w="19050">
            <a:solidFill>
              <a:srgbClr val="666666"/>
            </a:solidFill>
            <a:prstDash val="solid"/>
            <a:round/>
            <a:headEnd len="lg" w="lg" type="none"/>
            <a:tailEnd len="lg" w="lg" type="triangle"/>
          </a:ln>
        </p:spPr>
      </p:cxnSp>
      <p:cxnSp>
        <p:nvCxnSpPr>
          <p:cNvPr id="56" name="Shape 56"/>
          <p:cNvCxnSpPr/>
          <p:nvPr/>
        </p:nvCxnSpPr>
        <p:spPr>
          <a:xfrm flipH="1" rot="10800000">
            <a:off x="3246575" y="2222362"/>
            <a:ext cx="576900" cy="19799"/>
          </a:xfrm>
          <a:prstGeom prst="straightConnector1">
            <a:avLst/>
          </a:prstGeom>
          <a:noFill/>
          <a:ln cap="flat" cmpd="sng" w="19050">
            <a:solidFill>
              <a:srgbClr val="666666"/>
            </a:solidFill>
            <a:prstDash val="solid"/>
            <a:round/>
            <a:headEnd len="lg" w="lg" type="none"/>
            <a:tailEnd len="lg" w="lg" type="triangle"/>
          </a:ln>
        </p:spPr>
      </p:cxnSp>
      <p:sp>
        <p:nvSpPr>
          <p:cNvPr id="57" name="Shape 57"/>
          <p:cNvSpPr txBox="1"/>
          <p:nvPr/>
        </p:nvSpPr>
        <p:spPr>
          <a:xfrm>
            <a:off x="581075" y="2668175"/>
            <a:ext cx="6860399" cy="248700"/>
          </a:xfrm>
          <a:prstGeom prst="rect">
            <a:avLst/>
          </a:prstGeom>
          <a:noFill/>
          <a:ln>
            <a:noFill/>
          </a:ln>
        </p:spPr>
        <p:txBody>
          <a:bodyPr anchorCtr="0" anchor="t" bIns="91425" lIns="91425" rIns="91425" tIns="91425">
            <a:noAutofit/>
          </a:bodyPr>
          <a:lstStyle/>
          <a:p>
            <a:pPr lvl="0">
              <a:spcBef>
                <a:spcPts val="0"/>
              </a:spcBef>
              <a:buClr>
                <a:schemeClr val="dk1"/>
              </a:buClr>
              <a:buFont typeface="Arial"/>
              <a:buNone/>
            </a:pPr>
            <a:r>
              <a:t/>
            </a:r>
            <a:endParaRPr b="1"/>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0"/>
            <a:ext cx="8229600" cy="719999"/>
          </a:xfrm>
          <a:prstGeom prst="rect">
            <a:avLst/>
          </a:prstGeom>
        </p:spPr>
        <p:txBody>
          <a:bodyPr anchorCtr="0" anchor="b" bIns="91425" lIns="91425" rIns="91425" tIns="91425">
            <a:noAutofit/>
          </a:bodyPr>
          <a:lstStyle/>
          <a:p>
            <a:pPr lvl="0" rtl="0">
              <a:spcBef>
                <a:spcPts val="0"/>
              </a:spcBef>
              <a:buNone/>
            </a:pPr>
            <a:r>
              <a:rPr lang="en" sz="2400">
                <a:latin typeface="Calibri"/>
                <a:ea typeface="Calibri"/>
                <a:cs typeface="Calibri"/>
                <a:sym typeface="Calibri"/>
              </a:rPr>
              <a:t>Εισαγωγή μεταδεδομένων </a:t>
            </a:r>
          </a:p>
        </p:txBody>
      </p:sp>
      <p:sp>
        <p:nvSpPr>
          <p:cNvPr id="63" name="Shape 63"/>
          <p:cNvSpPr txBox="1"/>
          <p:nvPr>
            <p:ph idx="1" type="body"/>
          </p:nvPr>
        </p:nvSpPr>
        <p:spPr>
          <a:xfrm>
            <a:off x="404775" y="313375"/>
            <a:ext cx="8229600" cy="4419299"/>
          </a:xfrm>
          <a:prstGeom prst="rect">
            <a:avLst/>
          </a:prstGeom>
        </p:spPr>
        <p:txBody>
          <a:bodyPr anchorCtr="0" anchor="t" bIns="91425" lIns="91425" rIns="91425" tIns="91425">
            <a:noAutofit/>
          </a:bodyPr>
          <a:lstStyle/>
          <a:p>
            <a:pPr lvl="0" rtl="0">
              <a:spcBef>
                <a:spcPts val="0"/>
              </a:spcBef>
              <a:buNone/>
            </a:pPr>
            <a:r>
              <a:rPr lang="en"/>
              <a:t>        </a:t>
            </a:r>
          </a:p>
        </p:txBody>
      </p:sp>
      <p:sp>
        <p:nvSpPr>
          <p:cNvPr id="64" name="Shape 64"/>
          <p:cNvSpPr txBox="1"/>
          <p:nvPr/>
        </p:nvSpPr>
        <p:spPr>
          <a:xfrm>
            <a:off x="4495575" y="721250"/>
            <a:ext cx="4248000" cy="248700"/>
          </a:xfrm>
          <a:prstGeom prst="rect">
            <a:avLst/>
          </a:prstGeom>
          <a:noFill/>
          <a:ln>
            <a:noFill/>
          </a:ln>
        </p:spPr>
        <p:txBody>
          <a:bodyPr anchorCtr="0" anchor="t" bIns="91425" lIns="91425" rIns="91425" tIns="91425">
            <a:noAutofit/>
          </a:bodyPr>
          <a:lstStyle/>
          <a:p>
            <a:pPr lvl="0" rtl="0">
              <a:spcBef>
                <a:spcPts val="0"/>
              </a:spcBef>
              <a:buNone/>
            </a:pPr>
            <a:r>
              <a:rPr lang="en"/>
              <a:t>αρχεία csv (Comma Separated Values)</a:t>
            </a:r>
          </a:p>
        </p:txBody>
      </p:sp>
      <p:sp>
        <p:nvSpPr>
          <p:cNvPr id="65" name="Shape 65"/>
          <p:cNvSpPr txBox="1"/>
          <p:nvPr/>
        </p:nvSpPr>
        <p:spPr>
          <a:xfrm>
            <a:off x="1143100" y="2824475"/>
            <a:ext cx="1372799" cy="198899"/>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66" name="Shape 66"/>
          <p:cNvSpPr txBox="1"/>
          <p:nvPr/>
        </p:nvSpPr>
        <p:spPr>
          <a:xfrm>
            <a:off x="4495575" y="2899125"/>
            <a:ext cx="4138800" cy="248700"/>
          </a:xfrm>
          <a:prstGeom prst="rect">
            <a:avLst/>
          </a:prstGeom>
          <a:noFill/>
          <a:ln>
            <a:noFill/>
          </a:ln>
        </p:spPr>
        <p:txBody>
          <a:bodyPr anchorCtr="0" anchor="t" bIns="91425" lIns="91425" rIns="91425" tIns="91425">
            <a:noAutofit/>
          </a:bodyPr>
          <a:lstStyle/>
          <a:p>
            <a:pPr lvl="0" rtl="0">
              <a:spcBef>
                <a:spcPts val="0"/>
              </a:spcBef>
              <a:buNone/>
            </a:pPr>
            <a:r>
              <a:t/>
            </a:r>
            <a:endParaRPr/>
          </a:p>
        </p:txBody>
      </p:sp>
      <p:pic>
        <p:nvPicPr>
          <p:cNvPr id="67" name="Shape 67"/>
          <p:cNvPicPr preferRelativeResize="0"/>
          <p:nvPr/>
        </p:nvPicPr>
        <p:blipFill>
          <a:blip r:embed="rId3">
            <a:alphaModFix/>
          </a:blip>
          <a:stretch>
            <a:fillRect/>
          </a:stretch>
        </p:blipFill>
        <p:spPr>
          <a:xfrm>
            <a:off x="5463425" y="1072750"/>
            <a:ext cx="1768049" cy="200025"/>
          </a:xfrm>
          <a:prstGeom prst="rect">
            <a:avLst/>
          </a:prstGeom>
          <a:noFill/>
          <a:ln>
            <a:noFill/>
          </a:ln>
        </p:spPr>
      </p:pic>
      <p:cxnSp>
        <p:nvCxnSpPr>
          <p:cNvPr id="68" name="Shape 68"/>
          <p:cNvCxnSpPr/>
          <p:nvPr/>
        </p:nvCxnSpPr>
        <p:spPr>
          <a:xfrm>
            <a:off x="3516025" y="927650"/>
            <a:ext cx="561299" cy="16499"/>
          </a:xfrm>
          <a:prstGeom prst="straightConnector1">
            <a:avLst/>
          </a:prstGeom>
          <a:noFill/>
          <a:ln cap="flat" cmpd="sng" w="19050">
            <a:solidFill>
              <a:schemeClr val="dk2"/>
            </a:solidFill>
            <a:prstDash val="solid"/>
            <a:round/>
            <a:headEnd len="lg" w="lg" type="none"/>
            <a:tailEnd len="lg" w="lg" type="triangle"/>
          </a:ln>
        </p:spPr>
      </p:cxnSp>
      <p:sp>
        <p:nvSpPr>
          <p:cNvPr id="69" name="Shape 69"/>
          <p:cNvSpPr txBox="1"/>
          <p:nvPr/>
        </p:nvSpPr>
        <p:spPr>
          <a:xfrm>
            <a:off x="1171525" y="738025"/>
            <a:ext cx="2158800" cy="268500"/>
          </a:xfrm>
          <a:prstGeom prst="rect">
            <a:avLst/>
          </a:prstGeom>
          <a:noFill/>
          <a:ln>
            <a:noFill/>
          </a:ln>
        </p:spPr>
        <p:txBody>
          <a:bodyPr anchorCtr="0" anchor="t" bIns="91425" lIns="91425" rIns="91425" tIns="91425">
            <a:noAutofit/>
          </a:bodyPr>
          <a:lstStyle/>
          <a:p>
            <a:pPr lvl="0" rtl="0">
              <a:spcBef>
                <a:spcPts val="0"/>
              </a:spcBef>
              <a:buNone/>
            </a:pPr>
            <a:r>
              <a:rPr lang="en"/>
              <a:t>μόνο μεταδεδομένα  </a:t>
            </a:r>
          </a:p>
        </p:txBody>
      </p:sp>
      <p:pic>
        <p:nvPicPr>
          <p:cNvPr id="70" name="Shape 70"/>
          <p:cNvPicPr preferRelativeResize="0"/>
          <p:nvPr/>
        </p:nvPicPr>
        <p:blipFill>
          <a:blip r:embed="rId4">
            <a:alphaModFix/>
          </a:blip>
          <a:stretch>
            <a:fillRect/>
          </a:stretch>
        </p:blipFill>
        <p:spPr>
          <a:xfrm>
            <a:off x="495349" y="1912887"/>
            <a:ext cx="3597575" cy="2314725"/>
          </a:xfrm>
          <a:prstGeom prst="rect">
            <a:avLst/>
          </a:prstGeom>
          <a:noFill/>
          <a:ln>
            <a:noFill/>
          </a:ln>
        </p:spPr>
      </p:pic>
      <p:cxnSp>
        <p:nvCxnSpPr>
          <p:cNvPr id="71" name="Shape 71"/>
          <p:cNvCxnSpPr/>
          <p:nvPr/>
        </p:nvCxnSpPr>
        <p:spPr>
          <a:xfrm flipH="1">
            <a:off x="1614249" y="2824475"/>
            <a:ext cx="594900" cy="7499"/>
          </a:xfrm>
          <a:prstGeom prst="straightConnector1">
            <a:avLst/>
          </a:prstGeom>
          <a:noFill/>
          <a:ln cap="flat" cmpd="sng" w="19050">
            <a:solidFill>
              <a:srgbClr val="666666"/>
            </a:solidFill>
            <a:prstDash val="solid"/>
            <a:round/>
            <a:headEnd len="lg" w="lg" type="none"/>
            <a:tailEnd len="lg" w="lg" type="triangle"/>
          </a:ln>
        </p:spPr>
      </p:cxnSp>
      <p:cxnSp>
        <p:nvCxnSpPr>
          <p:cNvPr id="72" name="Shape 72"/>
          <p:cNvCxnSpPr/>
          <p:nvPr/>
        </p:nvCxnSpPr>
        <p:spPr>
          <a:xfrm flipH="1">
            <a:off x="1496699" y="3289975"/>
            <a:ext cx="594900" cy="7499"/>
          </a:xfrm>
          <a:prstGeom prst="straightConnector1">
            <a:avLst/>
          </a:prstGeom>
          <a:noFill/>
          <a:ln cap="flat" cmpd="sng" w="19050">
            <a:solidFill>
              <a:srgbClr val="666666"/>
            </a:solidFill>
            <a:prstDash val="solid"/>
            <a:round/>
            <a:headEnd len="lg" w="lg" type="none"/>
            <a:tailEnd len="lg" w="lg" type="triangle"/>
          </a:ln>
        </p:spPr>
      </p:cxnSp>
      <p:cxnSp>
        <p:nvCxnSpPr>
          <p:cNvPr id="73" name="Shape 73"/>
          <p:cNvCxnSpPr/>
          <p:nvPr/>
        </p:nvCxnSpPr>
        <p:spPr>
          <a:xfrm rot="10800000">
            <a:off x="1697800" y="3776924"/>
            <a:ext cx="624599" cy="51600"/>
          </a:xfrm>
          <a:prstGeom prst="straightConnector1">
            <a:avLst/>
          </a:prstGeom>
          <a:noFill/>
          <a:ln cap="flat" cmpd="sng" w="19050">
            <a:solidFill>
              <a:srgbClr val="666666"/>
            </a:solidFill>
            <a:prstDash val="solid"/>
            <a:round/>
            <a:headEnd len="lg" w="lg" type="none"/>
            <a:tailEnd len="lg" w="lg" type="triangle"/>
          </a:ln>
        </p:spPr>
      </p:cxnSp>
      <p:cxnSp>
        <p:nvCxnSpPr>
          <p:cNvPr id="74" name="Shape 74"/>
          <p:cNvCxnSpPr/>
          <p:nvPr/>
        </p:nvCxnSpPr>
        <p:spPr>
          <a:xfrm flipH="1">
            <a:off x="1699300" y="3856925"/>
            <a:ext cx="623099" cy="221699"/>
          </a:xfrm>
          <a:prstGeom prst="straightConnector1">
            <a:avLst/>
          </a:prstGeom>
          <a:noFill/>
          <a:ln cap="flat" cmpd="sng" w="19050">
            <a:solidFill>
              <a:srgbClr val="666666"/>
            </a:solidFill>
            <a:prstDash val="solid"/>
            <a:round/>
            <a:headEnd len="lg" w="lg" type="none"/>
            <a:tailEnd len="lg" w="lg" type="triangle"/>
          </a:ln>
        </p:spPr>
      </p:cxnSp>
      <p:pic>
        <p:nvPicPr>
          <p:cNvPr id="75" name="Shape 75"/>
          <p:cNvPicPr preferRelativeResize="0"/>
          <p:nvPr/>
        </p:nvPicPr>
        <p:blipFill>
          <a:blip r:embed="rId5">
            <a:alphaModFix/>
          </a:blip>
          <a:stretch>
            <a:fillRect/>
          </a:stretch>
        </p:blipFill>
        <p:spPr>
          <a:xfrm>
            <a:off x="4727200" y="1326000"/>
            <a:ext cx="3959600" cy="4114500"/>
          </a:xfrm>
          <a:prstGeom prst="rect">
            <a:avLst/>
          </a:prstGeom>
          <a:noFill/>
          <a:ln>
            <a:noFill/>
          </a:ln>
        </p:spPr>
      </p:pic>
      <p:cxnSp>
        <p:nvCxnSpPr>
          <p:cNvPr id="76" name="Shape 76"/>
          <p:cNvCxnSpPr/>
          <p:nvPr/>
        </p:nvCxnSpPr>
        <p:spPr>
          <a:xfrm flipH="1">
            <a:off x="5519499" y="1519625"/>
            <a:ext cx="454500" cy="35700"/>
          </a:xfrm>
          <a:prstGeom prst="straightConnector1">
            <a:avLst/>
          </a:prstGeom>
          <a:noFill/>
          <a:ln cap="flat" cmpd="sng" w="19050">
            <a:solidFill>
              <a:srgbClr val="666666"/>
            </a:solidFill>
            <a:prstDash val="solid"/>
            <a:round/>
            <a:headEnd len="lg" w="lg" type="none"/>
            <a:tailEnd len="lg" w="lg" type="triangle"/>
          </a:ln>
        </p:spPr>
      </p:cxnSp>
      <p:cxnSp>
        <p:nvCxnSpPr>
          <p:cNvPr id="77" name="Shape 77"/>
          <p:cNvCxnSpPr/>
          <p:nvPr/>
        </p:nvCxnSpPr>
        <p:spPr>
          <a:xfrm flipH="1">
            <a:off x="5392324" y="2315300"/>
            <a:ext cx="425400" cy="82799"/>
          </a:xfrm>
          <a:prstGeom prst="straightConnector1">
            <a:avLst/>
          </a:prstGeom>
          <a:noFill/>
          <a:ln cap="flat" cmpd="sng" w="19050">
            <a:solidFill>
              <a:srgbClr val="666666"/>
            </a:solidFill>
            <a:prstDash val="solid"/>
            <a:round/>
            <a:headEnd len="lg" w="lg" type="none"/>
            <a:tailEnd len="lg" w="lg" type="triangle"/>
          </a:ln>
        </p:spPr>
      </p:cxnSp>
      <p:cxnSp>
        <p:nvCxnSpPr>
          <p:cNvPr id="78" name="Shape 78"/>
          <p:cNvCxnSpPr/>
          <p:nvPr/>
        </p:nvCxnSpPr>
        <p:spPr>
          <a:xfrm rot="10800000">
            <a:off x="8686874" y="5028850"/>
            <a:ext cx="363300" cy="299"/>
          </a:xfrm>
          <a:prstGeom prst="straightConnector1">
            <a:avLst/>
          </a:prstGeom>
          <a:noFill/>
          <a:ln cap="flat" cmpd="sng" w="19050">
            <a:solidFill>
              <a:srgbClr val="666666"/>
            </a:solidFill>
            <a:prstDash val="solid"/>
            <a:round/>
            <a:headEnd len="lg" w="lg" type="none"/>
            <a:tailEnd len="lg" w="lg" type="triangle"/>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252325" y="275350"/>
            <a:ext cx="4306500" cy="239100"/>
          </a:xfrm>
          <a:prstGeom prst="rect">
            <a:avLst/>
          </a:prstGeom>
        </p:spPr>
        <p:txBody>
          <a:bodyPr anchorCtr="0" anchor="b" bIns="91425" lIns="91425" rIns="91425" tIns="91425">
            <a:noAutofit/>
          </a:bodyPr>
          <a:lstStyle/>
          <a:p>
            <a:pPr lvl="0" rtl="0">
              <a:spcBef>
                <a:spcPts val="0"/>
              </a:spcBef>
              <a:buNone/>
            </a:pPr>
            <a:r>
              <a:rPr lang="en" sz="1800">
                <a:solidFill>
                  <a:srgbClr val="000000"/>
                </a:solidFill>
              </a:rPr>
              <a:t>Εξαγωγή μεταδεδομένων σε CSV</a:t>
            </a:r>
          </a:p>
        </p:txBody>
      </p:sp>
      <p:pic>
        <p:nvPicPr>
          <p:cNvPr id="84" name="Shape 84"/>
          <p:cNvPicPr preferRelativeResize="0"/>
          <p:nvPr/>
        </p:nvPicPr>
        <p:blipFill>
          <a:blip r:embed="rId3">
            <a:alphaModFix/>
          </a:blip>
          <a:stretch>
            <a:fillRect/>
          </a:stretch>
        </p:blipFill>
        <p:spPr>
          <a:xfrm>
            <a:off x="791275" y="630999"/>
            <a:ext cx="2857500" cy="869549"/>
          </a:xfrm>
          <a:prstGeom prst="rect">
            <a:avLst/>
          </a:prstGeom>
          <a:noFill/>
          <a:ln>
            <a:noFill/>
          </a:ln>
        </p:spPr>
      </p:pic>
      <p:cxnSp>
        <p:nvCxnSpPr>
          <p:cNvPr id="85" name="Shape 85"/>
          <p:cNvCxnSpPr/>
          <p:nvPr/>
        </p:nvCxnSpPr>
        <p:spPr>
          <a:xfrm rot="10800000">
            <a:off x="2974600" y="910687"/>
            <a:ext cx="361199" cy="112799"/>
          </a:xfrm>
          <a:prstGeom prst="straightConnector1">
            <a:avLst/>
          </a:prstGeom>
          <a:noFill/>
          <a:ln cap="flat" cmpd="sng" w="19050">
            <a:solidFill>
              <a:srgbClr val="0000FF"/>
            </a:solidFill>
            <a:prstDash val="solid"/>
            <a:round/>
            <a:headEnd len="lg" w="lg" type="none"/>
            <a:tailEnd len="lg" w="lg" type="triangle"/>
          </a:ln>
        </p:spPr>
      </p:cxnSp>
      <p:cxnSp>
        <p:nvCxnSpPr>
          <p:cNvPr id="86" name="Shape 86"/>
          <p:cNvCxnSpPr/>
          <p:nvPr/>
        </p:nvCxnSpPr>
        <p:spPr>
          <a:xfrm flipH="1">
            <a:off x="1567699" y="499025"/>
            <a:ext cx="492000" cy="64200"/>
          </a:xfrm>
          <a:prstGeom prst="straightConnector1">
            <a:avLst/>
          </a:prstGeom>
          <a:noFill/>
          <a:ln cap="flat" cmpd="sng" w="19050">
            <a:solidFill>
              <a:srgbClr val="0000FF"/>
            </a:solidFill>
            <a:prstDash val="solid"/>
            <a:round/>
            <a:headEnd len="lg" w="lg" type="none"/>
            <a:tailEnd len="lg" w="lg" type="triangle"/>
          </a:ln>
        </p:spPr>
      </p:cxnSp>
      <p:pic>
        <p:nvPicPr>
          <p:cNvPr id="87" name="Shape 87"/>
          <p:cNvPicPr preferRelativeResize="0"/>
          <p:nvPr/>
        </p:nvPicPr>
        <p:blipFill>
          <a:blip r:embed="rId4">
            <a:alphaModFix/>
          </a:blip>
          <a:stretch>
            <a:fillRect/>
          </a:stretch>
        </p:blipFill>
        <p:spPr>
          <a:xfrm>
            <a:off x="4673725" y="218700"/>
            <a:ext cx="3839898" cy="1398399"/>
          </a:xfrm>
          <a:prstGeom prst="rect">
            <a:avLst/>
          </a:prstGeom>
          <a:noFill/>
          <a:ln>
            <a:noFill/>
          </a:ln>
        </p:spPr>
      </p:pic>
      <p:cxnSp>
        <p:nvCxnSpPr>
          <p:cNvPr id="88" name="Shape 88"/>
          <p:cNvCxnSpPr/>
          <p:nvPr/>
        </p:nvCxnSpPr>
        <p:spPr>
          <a:xfrm flipH="1">
            <a:off x="5718150" y="783550"/>
            <a:ext cx="477899" cy="6299"/>
          </a:xfrm>
          <a:prstGeom prst="straightConnector1">
            <a:avLst/>
          </a:prstGeom>
          <a:noFill/>
          <a:ln cap="flat" cmpd="sng" w="19050">
            <a:solidFill>
              <a:srgbClr val="0000FF"/>
            </a:solidFill>
            <a:prstDash val="solid"/>
            <a:round/>
            <a:headEnd len="lg" w="lg" type="none"/>
            <a:tailEnd len="lg" w="lg" type="triangle"/>
          </a:ln>
        </p:spPr>
      </p:cxnSp>
      <p:cxnSp>
        <p:nvCxnSpPr>
          <p:cNvPr id="89" name="Shape 89"/>
          <p:cNvCxnSpPr/>
          <p:nvPr/>
        </p:nvCxnSpPr>
        <p:spPr>
          <a:xfrm flipH="1">
            <a:off x="5997075" y="1538512"/>
            <a:ext cx="477899" cy="6299"/>
          </a:xfrm>
          <a:prstGeom prst="straightConnector1">
            <a:avLst/>
          </a:prstGeom>
          <a:noFill/>
          <a:ln cap="flat" cmpd="sng" w="19050">
            <a:solidFill>
              <a:srgbClr val="0000FF"/>
            </a:solidFill>
            <a:prstDash val="solid"/>
            <a:round/>
            <a:headEnd len="lg" w="lg" type="none"/>
            <a:tailEnd len="lg" w="lg" type="triangle"/>
          </a:ln>
        </p:spPr>
      </p:cxnSp>
      <p:cxnSp>
        <p:nvCxnSpPr>
          <p:cNvPr id="90" name="Shape 90"/>
          <p:cNvCxnSpPr/>
          <p:nvPr/>
        </p:nvCxnSpPr>
        <p:spPr>
          <a:xfrm flipH="1">
            <a:off x="8286112" y="2931987"/>
            <a:ext cx="363899" cy="338100"/>
          </a:xfrm>
          <a:prstGeom prst="straightConnector1">
            <a:avLst/>
          </a:prstGeom>
          <a:noFill/>
          <a:ln cap="flat" cmpd="sng" w="19050">
            <a:solidFill>
              <a:srgbClr val="0000FF"/>
            </a:solidFill>
            <a:prstDash val="solid"/>
            <a:round/>
            <a:headEnd len="lg" w="lg" type="none"/>
            <a:tailEnd len="lg" w="lg" type="triangle"/>
          </a:ln>
        </p:spPr>
      </p:cxnSp>
      <p:pic>
        <p:nvPicPr>
          <p:cNvPr id="91" name="Shape 91"/>
          <p:cNvPicPr preferRelativeResize="0"/>
          <p:nvPr/>
        </p:nvPicPr>
        <p:blipFill>
          <a:blip r:embed="rId5">
            <a:alphaModFix/>
          </a:blip>
          <a:stretch>
            <a:fillRect/>
          </a:stretch>
        </p:blipFill>
        <p:spPr>
          <a:xfrm>
            <a:off x="5070125" y="2678775"/>
            <a:ext cx="3047100" cy="2054949"/>
          </a:xfrm>
          <a:prstGeom prst="rect">
            <a:avLst/>
          </a:prstGeom>
          <a:noFill/>
          <a:ln>
            <a:noFill/>
          </a:ln>
        </p:spPr>
      </p:pic>
      <p:sp>
        <p:nvSpPr>
          <p:cNvPr id="92" name="Shape 92"/>
          <p:cNvSpPr txBox="1"/>
          <p:nvPr/>
        </p:nvSpPr>
        <p:spPr>
          <a:xfrm>
            <a:off x="272100" y="668750"/>
            <a:ext cx="117899" cy="112799"/>
          </a:xfrm>
          <a:prstGeom prst="rect">
            <a:avLst/>
          </a:prstGeom>
          <a:noFill/>
          <a:ln>
            <a:noFill/>
          </a:ln>
        </p:spPr>
        <p:txBody>
          <a:bodyPr anchorCtr="0" anchor="t" bIns="91425" lIns="91425" rIns="91425" tIns="91425">
            <a:noAutofit/>
          </a:bodyPr>
          <a:lstStyle/>
          <a:p>
            <a:pPr lvl="0" rtl="0">
              <a:spcBef>
                <a:spcPts val="0"/>
              </a:spcBef>
              <a:buNone/>
            </a:pPr>
            <a:r>
              <a:rPr lang="en"/>
              <a:t>1</a:t>
            </a:r>
          </a:p>
        </p:txBody>
      </p:sp>
      <p:sp>
        <p:nvSpPr>
          <p:cNvPr id="93" name="Shape 93"/>
          <p:cNvSpPr txBox="1"/>
          <p:nvPr/>
        </p:nvSpPr>
        <p:spPr>
          <a:xfrm>
            <a:off x="8729850" y="927725"/>
            <a:ext cx="117899" cy="112799"/>
          </a:xfrm>
          <a:prstGeom prst="rect">
            <a:avLst/>
          </a:prstGeom>
          <a:noFill/>
          <a:ln>
            <a:noFill/>
          </a:ln>
        </p:spPr>
        <p:txBody>
          <a:bodyPr anchorCtr="0" anchor="t" bIns="91425" lIns="91425" rIns="91425" tIns="91425">
            <a:noAutofit/>
          </a:bodyPr>
          <a:lstStyle/>
          <a:p>
            <a:pPr lvl="0" rtl="0">
              <a:spcBef>
                <a:spcPts val="0"/>
              </a:spcBef>
              <a:buNone/>
            </a:pPr>
            <a:r>
              <a:rPr lang="en"/>
              <a:t>2</a:t>
            </a:r>
          </a:p>
        </p:txBody>
      </p:sp>
      <p:sp>
        <p:nvSpPr>
          <p:cNvPr id="94" name="Shape 94"/>
          <p:cNvSpPr txBox="1"/>
          <p:nvPr/>
        </p:nvSpPr>
        <p:spPr>
          <a:xfrm>
            <a:off x="3923175" y="1861100"/>
            <a:ext cx="243899" cy="338100"/>
          </a:xfrm>
          <a:prstGeom prst="rect">
            <a:avLst/>
          </a:prstGeom>
          <a:noFill/>
          <a:ln>
            <a:noFill/>
          </a:ln>
        </p:spPr>
        <p:txBody>
          <a:bodyPr anchorCtr="0" anchor="t" bIns="91425" lIns="91425" rIns="91425" tIns="91425">
            <a:noAutofit/>
          </a:bodyPr>
          <a:lstStyle/>
          <a:p>
            <a:pPr lvl="0" rtl="0">
              <a:spcBef>
                <a:spcPts val="0"/>
              </a:spcBef>
              <a:buNone/>
            </a:pPr>
            <a:r>
              <a:rPr lang="en"/>
              <a:t>3</a:t>
            </a:r>
          </a:p>
        </p:txBody>
      </p:sp>
      <p:sp>
        <p:nvSpPr>
          <p:cNvPr id="95" name="Shape 95"/>
          <p:cNvSpPr txBox="1"/>
          <p:nvPr/>
        </p:nvSpPr>
        <p:spPr>
          <a:xfrm>
            <a:off x="8543000" y="3730600"/>
            <a:ext cx="243899" cy="112799"/>
          </a:xfrm>
          <a:prstGeom prst="rect">
            <a:avLst/>
          </a:prstGeom>
          <a:noFill/>
          <a:ln>
            <a:noFill/>
          </a:ln>
        </p:spPr>
        <p:txBody>
          <a:bodyPr anchorCtr="0" anchor="t" bIns="91425" lIns="91425" rIns="91425" tIns="91425">
            <a:noAutofit/>
          </a:bodyPr>
          <a:lstStyle/>
          <a:p>
            <a:pPr lvl="0" rtl="0">
              <a:spcBef>
                <a:spcPts val="0"/>
              </a:spcBef>
              <a:buNone/>
            </a:pPr>
            <a:r>
              <a:rPr lang="en"/>
              <a:t>4</a:t>
            </a:r>
          </a:p>
        </p:txBody>
      </p:sp>
      <p:pic>
        <p:nvPicPr>
          <p:cNvPr id="96" name="Shape 96"/>
          <p:cNvPicPr preferRelativeResize="0"/>
          <p:nvPr/>
        </p:nvPicPr>
        <p:blipFill>
          <a:blip r:embed="rId6">
            <a:alphaModFix/>
          </a:blip>
          <a:stretch>
            <a:fillRect/>
          </a:stretch>
        </p:blipFill>
        <p:spPr>
          <a:xfrm>
            <a:off x="103803" y="2486375"/>
            <a:ext cx="4603542" cy="2247350"/>
          </a:xfrm>
          <a:prstGeom prst="rect">
            <a:avLst/>
          </a:prstGeom>
          <a:noFill/>
          <a:ln>
            <a:noFill/>
          </a:ln>
        </p:spPr>
      </p:pic>
      <p:cxnSp>
        <p:nvCxnSpPr>
          <p:cNvPr id="97" name="Shape 97"/>
          <p:cNvCxnSpPr/>
          <p:nvPr/>
        </p:nvCxnSpPr>
        <p:spPr>
          <a:xfrm rot="10800000">
            <a:off x="4431699" y="3565874"/>
            <a:ext cx="327600" cy="231600"/>
          </a:xfrm>
          <a:prstGeom prst="straightConnector1">
            <a:avLst/>
          </a:prstGeom>
          <a:noFill/>
          <a:ln cap="flat" cmpd="sng" w="19050">
            <a:solidFill>
              <a:schemeClr val="dk2"/>
            </a:solidFill>
            <a:prstDash val="solid"/>
            <a:round/>
            <a:headEnd len="lg" w="lg" type="none"/>
            <a:tailEnd len="lg" w="lg" type="triangle"/>
          </a:ln>
        </p:spPr>
      </p:cxnSp>
      <p:sp>
        <p:nvSpPr>
          <p:cNvPr id="98" name="Shape 98"/>
          <p:cNvSpPr txBox="1"/>
          <p:nvPr/>
        </p:nvSpPr>
        <p:spPr>
          <a:xfrm>
            <a:off x="6259825" y="3600675"/>
            <a:ext cx="416399" cy="129899"/>
          </a:xfrm>
          <a:prstGeom prst="rect">
            <a:avLst/>
          </a:prstGeom>
          <a:noFill/>
          <a:ln>
            <a:noFill/>
          </a:ln>
        </p:spPr>
        <p:txBody>
          <a:bodyPr anchorCtr="0" anchor="t"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457200" y="-285246"/>
            <a:ext cx="8229600" cy="857400"/>
          </a:xfrm>
          <a:prstGeom prst="rect">
            <a:avLst/>
          </a:prstGeom>
        </p:spPr>
        <p:txBody>
          <a:bodyPr anchorCtr="0" anchor="b" bIns="91425" lIns="91425" rIns="91425" tIns="91425">
            <a:noAutofit/>
          </a:bodyPr>
          <a:lstStyle/>
          <a:p>
            <a:pPr lvl="0">
              <a:spcBef>
                <a:spcPts val="0"/>
              </a:spcBef>
              <a:buClr>
                <a:schemeClr val="dk1"/>
              </a:buClr>
              <a:buSzPct val="61111"/>
              <a:buFont typeface="Arial"/>
              <a:buNone/>
            </a:pPr>
            <a:r>
              <a:rPr lang="en" sz="1800"/>
              <a:t>Άνοιγμα αρχείων csv για επεξεργασία μεταδεδομένων</a:t>
            </a:r>
          </a:p>
        </p:txBody>
      </p:sp>
      <p:sp>
        <p:nvSpPr>
          <p:cNvPr id="104" name="Shape 104"/>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a:t>               </a:t>
            </a:r>
          </a:p>
        </p:txBody>
      </p:sp>
      <p:pic>
        <p:nvPicPr>
          <p:cNvPr id="105" name="Shape 105"/>
          <p:cNvPicPr preferRelativeResize="0"/>
          <p:nvPr/>
        </p:nvPicPr>
        <p:blipFill>
          <a:blip r:embed="rId3">
            <a:alphaModFix/>
          </a:blip>
          <a:stretch>
            <a:fillRect/>
          </a:stretch>
        </p:blipFill>
        <p:spPr>
          <a:xfrm>
            <a:off x="381362" y="3124937"/>
            <a:ext cx="3760999" cy="2412449"/>
          </a:xfrm>
          <a:prstGeom prst="rect">
            <a:avLst/>
          </a:prstGeom>
          <a:noFill/>
          <a:ln>
            <a:noFill/>
          </a:ln>
        </p:spPr>
      </p:pic>
      <p:pic>
        <p:nvPicPr>
          <p:cNvPr id="106" name="Shape 106"/>
          <p:cNvPicPr preferRelativeResize="0"/>
          <p:nvPr/>
        </p:nvPicPr>
        <p:blipFill>
          <a:blip r:embed="rId4">
            <a:alphaModFix/>
          </a:blip>
          <a:stretch>
            <a:fillRect/>
          </a:stretch>
        </p:blipFill>
        <p:spPr>
          <a:xfrm>
            <a:off x="4413550" y="3795550"/>
            <a:ext cx="4442500" cy="1347950"/>
          </a:xfrm>
          <a:prstGeom prst="rect">
            <a:avLst/>
          </a:prstGeom>
          <a:noFill/>
          <a:ln>
            <a:noFill/>
          </a:ln>
        </p:spPr>
      </p:pic>
      <p:sp>
        <p:nvSpPr>
          <p:cNvPr id="107" name="Shape 107"/>
          <p:cNvSpPr txBox="1"/>
          <p:nvPr/>
        </p:nvSpPr>
        <p:spPr>
          <a:xfrm>
            <a:off x="381375" y="2582250"/>
            <a:ext cx="8229600" cy="542699"/>
          </a:xfrm>
          <a:prstGeom prst="rect">
            <a:avLst/>
          </a:prstGeom>
          <a:noFill/>
          <a:ln>
            <a:noFill/>
          </a:ln>
        </p:spPr>
        <p:txBody>
          <a:bodyPr anchorCtr="0" anchor="t" bIns="91425" lIns="91425" rIns="91425" tIns="91425">
            <a:noAutofit/>
          </a:bodyPr>
          <a:lstStyle/>
          <a:p>
            <a:pPr lvl="0" rtl="0">
              <a:spcBef>
                <a:spcPts val="0"/>
              </a:spcBef>
              <a:buNone/>
            </a:pPr>
            <a:r>
              <a:rPr lang="en">
                <a:solidFill>
                  <a:schemeClr val="dk1"/>
                </a:solidFill>
                <a:latin typeface="Calibri"/>
                <a:ea typeface="Calibri"/>
                <a:cs typeface="Calibri"/>
                <a:sym typeface="Calibri"/>
              </a:rPr>
              <a:t>Άνοιγμα και </a:t>
            </a:r>
            <a:r>
              <a:rPr lang="en" sz="1800">
                <a:solidFill>
                  <a:schemeClr val="dk1"/>
                </a:solidFill>
                <a:latin typeface="Calibri"/>
                <a:ea typeface="Calibri"/>
                <a:cs typeface="Calibri"/>
                <a:sym typeface="Calibri"/>
              </a:rPr>
              <a:t>Π</a:t>
            </a:r>
            <a:r>
              <a:rPr lang="en">
                <a:solidFill>
                  <a:schemeClr val="dk1"/>
                </a:solidFill>
                <a:latin typeface="Calibri"/>
                <a:ea typeface="Calibri"/>
                <a:cs typeface="Calibri"/>
                <a:sym typeface="Calibri"/>
              </a:rPr>
              <a:t>ροηγμένη επεξεργασία (advanced editing) με spreadsheet εφαρμογή όπως το Υπολογιστικό Φύλλο (Calc) του Openoffice</a:t>
            </a:r>
          </a:p>
          <a:p>
            <a:pPr lvl="0">
              <a:spcBef>
                <a:spcPts val="0"/>
              </a:spcBef>
              <a:buClr>
                <a:schemeClr val="dk1"/>
              </a:buClr>
              <a:buFont typeface="Arial"/>
              <a:buNone/>
            </a:pPr>
            <a:r>
              <a:t/>
            </a:r>
            <a:endParaRPr>
              <a:solidFill>
                <a:schemeClr val="dk1"/>
              </a:solidFill>
              <a:latin typeface="Calibri"/>
              <a:ea typeface="Calibri"/>
              <a:cs typeface="Calibri"/>
              <a:sym typeface="Calibri"/>
            </a:endParaRPr>
          </a:p>
        </p:txBody>
      </p:sp>
      <p:pic>
        <p:nvPicPr>
          <p:cNvPr id="108" name="Shape 108"/>
          <p:cNvPicPr preferRelativeResize="0"/>
          <p:nvPr/>
        </p:nvPicPr>
        <p:blipFill>
          <a:blip r:embed="rId5">
            <a:alphaModFix/>
          </a:blip>
          <a:stretch>
            <a:fillRect/>
          </a:stretch>
        </p:blipFill>
        <p:spPr>
          <a:xfrm>
            <a:off x="457198" y="744875"/>
            <a:ext cx="3462374" cy="1837374"/>
          </a:xfrm>
          <a:prstGeom prst="rect">
            <a:avLst/>
          </a:prstGeom>
          <a:noFill/>
          <a:ln>
            <a:noFill/>
          </a:ln>
        </p:spPr>
      </p:pic>
      <p:pic>
        <p:nvPicPr>
          <p:cNvPr id="109" name="Shape 109"/>
          <p:cNvPicPr preferRelativeResize="0"/>
          <p:nvPr/>
        </p:nvPicPr>
        <p:blipFill>
          <a:blip r:embed="rId6">
            <a:alphaModFix/>
          </a:blip>
          <a:stretch>
            <a:fillRect/>
          </a:stretch>
        </p:blipFill>
        <p:spPr>
          <a:xfrm>
            <a:off x="4092850" y="992124"/>
            <a:ext cx="6271344" cy="857400"/>
          </a:xfrm>
          <a:prstGeom prst="rect">
            <a:avLst/>
          </a:prstGeom>
          <a:noFill/>
          <a:ln>
            <a:noFill/>
          </a:ln>
        </p:spPr>
      </p:pic>
      <p:sp>
        <p:nvSpPr>
          <p:cNvPr id="110" name="Shape 110"/>
          <p:cNvSpPr txBox="1"/>
          <p:nvPr/>
        </p:nvSpPr>
        <p:spPr>
          <a:xfrm>
            <a:off x="2649950" y="390575"/>
            <a:ext cx="6717000" cy="354300"/>
          </a:xfrm>
          <a:prstGeom prst="rect">
            <a:avLst/>
          </a:prstGeom>
          <a:noFill/>
          <a:ln>
            <a:noFill/>
          </a:ln>
        </p:spPr>
        <p:txBody>
          <a:bodyPr anchorCtr="0" anchor="t" bIns="91425" lIns="91425" rIns="91425" tIns="91425">
            <a:noAutofit/>
          </a:bodyPr>
          <a:lstStyle/>
          <a:p>
            <a:pPr lvl="0" rtl="0">
              <a:spcBef>
                <a:spcPts val="0"/>
              </a:spcBef>
              <a:buClr>
                <a:schemeClr val="dk1"/>
              </a:buClr>
              <a:buSzPct val="78571"/>
              <a:buFont typeface="Arial"/>
              <a:buNone/>
            </a:pPr>
            <a:r>
              <a:rPr lang="en">
                <a:solidFill>
                  <a:schemeClr val="dk1"/>
                </a:solidFill>
                <a:latin typeface="Calibri"/>
                <a:ea typeface="Calibri"/>
                <a:cs typeface="Calibri"/>
                <a:sym typeface="Calibri"/>
              </a:rPr>
              <a:t>Άνοιγμα με advanced text editor όπως notepad++, editplus  κλπ.</a:t>
            </a:r>
          </a:p>
          <a:p>
            <a:pPr>
              <a:spcBef>
                <a:spcPts val="0"/>
              </a:spcBef>
              <a:buNone/>
            </a:pPr>
            <a:r>
              <a:t/>
            </a:r>
            <a:endParaRPr/>
          </a:p>
        </p:txBody>
      </p:sp>
      <p:sp>
        <p:nvSpPr>
          <p:cNvPr id="111" name="Shape 111"/>
          <p:cNvSpPr/>
          <p:nvPr/>
        </p:nvSpPr>
        <p:spPr>
          <a:xfrm>
            <a:off x="3551675" y="588275"/>
            <a:ext cx="1278899" cy="156600"/>
          </a:xfrm>
          <a:prstGeom prst="leftRightArrow">
            <a:avLst>
              <a:gd fmla="val 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 name="Shape 112"/>
          <p:cNvSpPr/>
          <p:nvPr/>
        </p:nvSpPr>
        <p:spPr>
          <a:xfrm>
            <a:off x="3483250" y="2968350"/>
            <a:ext cx="1278899" cy="156600"/>
          </a:xfrm>
          <a:prstGeom prst="leftRightArrow">
            <a:avLst>
              <a:gd fmla="val 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143550" y="102675"/>
            <a:ext cx="9672300" cy="239100"/>
          </a:xfrm>
          <a:prstGeom prst="rect">
            <a:avLst/>
          </a:prstGeom>
        </p:spPr>
        <p:txBody>
          <a:bodyPr anchorCtr="0" anchor="b" bIns="91425" lIns="91425" rIns="91425" tIns="91425">
            <a:noAutofit/>
          </a:bodyPr>
          <a:lstStyle/>
          <a:p>
            <a:pPr lvl="0" rtl="0">
              <a:spcBef>
                <a:spcPts val="0"/>
              </a:spcBef>
              <a:buNone/>
            </a:pPr>
            <a:r>
              <a:rPr lang="en" sz="1800">
                <a:latin typeface="Calibri"/>
                <a:ea typeface="Calibri"/>
                <a:cs typeface="Calibri"/>
                <a:sym typeface="Calibri"/>
              </a:rPr>
              <a:t>Π</a:t>
            </a:r>
            <a:r>
              <a:rPr lang="en" sz="1400">
                <a:latin typeface="Calibri"/>
                <a:ea typeface="Calibri"/>
                <a:cs typeface="Calibri"/>
                <a:sym typeface="Calibri"/>
              </a:rPr>
              <a:t>ροηγμένη επεξεργασία (advanced editing) με spreadsheet εφαρμογή όπως το Υπολογιστικό Φύλλο (Calc) του </a:t>
            </a:r>
          </a:p>
          <a:p>
            <a:pPr lvl="0" rtl="0">
              <a:spcBef>
                <a:spcPts val="0"/>
              </a:spcBef>
              <a:buNone/>
            </a:pPr>
            <a:r>
              <a:rPr lang="en" sz="1400">
                <a:latin typeface="Calibri"/>
                <a:ea typeface="Calibri"/>
                <a:cs typeface="Calibri"/>
                <a:sym typeface="Calibri"/>
              </a:rPr>
              <a:t>Openoffice (διορθώσεις, εμπλουτισμός)</a:t>
            </a:r>
          </a:p>
        </p:txBody>
      </p:sp>
      <p:sp>
        <p:nvSpPr>
          <p:cNvPr id="118" name="Shape 118"/>
          <p:cNvSpPr txBox="1"/>
          <p:nvPr/>
        </p:nvSpPr>
        <p:spPr>
          <a:xfrm>
            <a:off x="345750" y="341762"/>
            <a:ext cx="9428999" cy="239100"/>
          </a:xfrm>
          <a:prstGeom prst="rect">
            <a:avLst/>
          </a:prstGeom>
          <a:noFill/>
          <a:ln>
            <a:noFill/>
          </a:ln>
        </p:spPr>
        <p:txBody>
          <a:bodyPr anchorCtr="0" anchor="t" bIns="91425" lIns="91425" rIns="91425" tIns="91425">
            <a:noAutofit/>
          </a:bodyPr>
          <a:lstStyle/>
          <a:p>
            <a:pPr lvl="0" rtl="0">
              <a:spcBef>
                <a:spcPts val="0"/>
              </a:spcBef>
              <a:buClr>
                <a:schemeClr val="dk1"/>
              </a:buClr>
              <a:buFont typeface="Arial"/>
              <a:buNone/>
            </a:pPr>
            <a:r>
              <a:t/>
            </a:r>
            <a:endParaRPr>
              <a:solidFill>
                <a:schemeClr val="dk1"/>
              </a:solidFill>
              <a:latin typeface="Calibri"/>
              <a:ea typeface="Calibri"/>
              <a:cs typeface="Calibri"/>
              <a:sym typeface="Calibri"/>
            </a:endParaRPr>
          </a:p>
          <a:p>
            <a:pPr lvl="0" rtl="0">
              <a:spcBef>
                <a:spcPts val="0"/>
              </a:spcBef>
              <a:buNone/>
            </a:pPr>
            <a:r>
              <a:t/>
            </a:r>
            <a:endParaRPr/>
          </a:p>
        </p:txBody>
      </p:sp>
      <p:sp>
        <p:nvSpPr>
          <p:cNvPr id="119" name="Shape 119"/>
          <p:cNvSpPr txBox="1"/>
          <p:nvPr/>
        </p:nvSpPr>
        <p:spPr>
          <a:xfrm>
            <a:off x="8817350" y="683525"/>
            <a:ext cx="463200" cy="162000"/>
          </a:xfrm>
          <a:prstGeom prst="rect">
            <a:avLst/>
          </a:prstGeom>
          <a:noFill/>
          <a:ln>
            <a:noFill/>
          </a:ln>
        </p:spPr>
        <p:txBody>
          <a:bodyPr anchorCtr="0" anchor="t" bIns="91425" lIns="91425" rIns="91425" tIns="91425">
            <a:noAutofit/>
          </a:bodyPr>
          <a:lstStyle/>
          <a:p>
            <a:pPr lvl="0" rtl="0">
              <a:spcBef>
                <a:spcPts val="0"/>
              </a:spcBef>
              <a:buNone/>
            </a:pPr>
            <a:r>
              <a:rPr lang="en"/>
              <a:t>++</a:t>
            </a:r>
          </a:p>
        </p:txBody>
      </p:sp>
      <p:pic>
        <p:nvPicPr>
          <p:cNvPr id="120" name="Shape 120"/>
          <p:cNvPicPr preferRelativeResize="0"/>
          <p:nvPr/>
        </p:nvPicPr>
        <p:blipFill>
          <a:blip r:embed="rId3">
            <a:alphaModFix/>
          </a:blip>
          <a:stretch>
            <a:fillRect/>
          </a:stretch>
        </p:blipFill>
        <p:spPr>
          <a:xfrm>
            <a:off x="56525" y="428773"/>
            <a:ext cx="9144000" cy="38706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143550" y="102675"/>
            <a:ext cx="9672300" cy="239100"/>
          </a:xfrm>
          <a:prstGeom prst="rect">
            <a:avLst/>
          </a:prstGeom>
        </p:spPr>
        <p:txBody>
          <a:bodyPr anchorCtr="0" anchor="b" bIns="91425" lIns="91425" rIns="91425" tIns="91425">
            <a:noAutofit/>
          </a:bodyPr>
          <a:lstStyle/>
          <a:p>
            <a:pPr lvl="0" rtl="0">
              <a:spcBef>
                <a:spcPts val="0"/>
              </a:spcBef>
              <a:buNone/>
            </a:pPr>
            <a:r>
              <a:rPr lang="en" sz="1800">
                <a:latin typeface="Calibri"/>
                <a:ea typeface="Calibri"/>
                <a:cs typeface="Calibri"/>
                <a:sym typeface="Calibri"/>
              </a:rPr>
              <a:t>Διαδικασία εισαγωγής μεταδεδομένων στο αποθετήριο </a:t>
            </a:r>
          </a:p>
        </p:txBody>
      </p:sp>
      <p:sp>
        <p:nvSpPr>
          <p:cNvPr id="126" name="Shape 126"/>
          <p:cNvSpPr txBox="1"/>
          <p:nvPr/>
        </p:nvSpPr>
        <p:spPr>
          <a:xfrm>
            <a:off x="345750" y="341762"/>
            <a:ext cx="9428999" cy="239100"/>
          </a:xfrm>
          <a:prstGeom prst="rect">
            <a:avLst/>
          </a:prstGeom>
          <a:noFill/>
          <a:ln>
            <a:noFill/>
          </a:ln>
        </p:spPr>
        <p:txBody>
          <a:bodyPr anchorCtr="0" anchor="t" bIns="91425" lIns="91425" rIns="91425" tIns="91425">
            <a:noAutofit/>
          </a:bodyPr>
          <a:lstStyle/>
          <a:p>
            <a:pPr lvl="0" rtl="0">
              <a:spcBef>
                <a:spcPts val="0"/>
              </a:spcBef>
              <a:buClr>
                <a:schemeClr val="dk1"/>
              </a:buClr>
              <a:buFont typeface="Arial"/>
              <a:buNone/>
            </a:pPr>
            <a:r>
              <a:t/>
            </a:r>
            <a:endParaRPr>
              <a:solidFill>
                <a:schemeClr val="dk1"/>
              </a:solidFill>
              <a:latin typeface="Calibri"/>
              <a:ea typeface="Calibri"/>
              <a:cs typeface="Calibri"/>
              <a:sym typeface="Calibri"/>
            </a:endParaRPr>
          </a:p>
          <a:p>
            <a:pPr lvl="0" rtl="0">
              <a:spcBef>
                <a:spcPts val="0"/>
              </a:spcBef>
              <a:buNone/>
            </a:pPr>
            <a:r>
              <a:t/>
            </a:r>
            <a:endParaRPr/>
          </a:p>
        </p:txBody>
      </p:sp>
      <p:pic>
        <p:nvPicPr>
          <p:cNvPr id="127" name="Shape 127"/>
          <p:cNvPicPr preferRelativeResize="0"/>
          <p:nvPr/>
        </p:nvPicPr>
        <p:blipFill>
          <a:blip r:embed="rId3">
            <a:alphaModFix/>
          </a:blip>
          <a:stretch>
            <a:fillRect/>
          </a:stretch>
        </p:blipFill>
        <p:spPr>
          <a:xfrm>
            <a:off x="5767750" y="580875"/>
            <a:ext cx="3204425" cy="1576700"/>
          </a:xfrm>
          <a:prstGeom prst="rect">
            <a:avLst/>
          </a:prstGeom>
          <a:noFill/>
          <a:ln>
            <a:noFill/>
          </a:ln>
        </p:spPr>
      </p:pic>
      <p:pic>
        <p:nvPicPr>
          <p:cNvPr id="128" name="Shape 128"/>
          <p:cNvPicPr preferRelativeResize="0"/>
          <p:nvPr/>
        </p:nvPicPr>
        <p:blipFill>
          <a:blip r:embed="rId4">
            <a:alphaModFix/>
          </a:blip>
          <a:stretch>
            <a:fillRect/>
          </a:stretch>
        </p:blipFill>
        <p:spPr>
          <a:xfrm>
            <a:off x="308225" y="499875"/>
            <a:ext cx="3482149" cy="2085399"/>
          </a:xfrm>
          <a:prstGeom prst="rect">
            <a:avLst/>
          </a:prstGeom>
          <a:noFill/>
          <a:ln>
            <a:noFill/>
          </a:ln>
        </p:spPr>
      </p:pic>
      <p:pic>
        <p:nvPicPr>
          <p:cNvPr id="129" name="Shape 129"/>
          <p:cNvPicPr preferRelativeResize="0"/>
          <p:nvPr/>
        </p:nvPicPr>
        <p:blipFill>
          <a:blip r:embed="rId5">
            <a:alphaModFix/>
          </a:blip>
          <a:stretch>
            <a:fillRect/>
          </a:stretch>
        </p:blipFill>
        <p:spPr>
          <a:xfrm>
            <a:off x="1760544" y="2966787"/>
            <a:ext cx="4826823" cy="1887525"/>
          </a:xfrm>
          <a:prstGeom prst="rect">
            <a:avLst/>
          </a:prstGeom>
          <a:noFill/>
          <a:ln>
            <a:noFill/>
          </a:ln>
        </p:spPr>
      </p:pic>
      <p:sp>
        <p:nvSpPr>
          <p:cNvPr id="130" name="Shape 130"/>
          <p:cNvSpPr txBox="1"/>
          <p:nvPr/>
        </p:nvSpPr>
        <p:spPr>
          <a:xfrm>
            <a:off x="345750" y="1275475"/>
            <a:ext cx="243899" cy="338100"/>
          </a:xfrm>
          <a:prstGeom prst="rect">
            <a:avLst/>
          </a:prstGeom>
          <a:noFill/>
          <a:ln>
            <a:noFill/>
          </a:ln>
        </p:spPr>
        <p:txBody>
          <a:bodyPr anchorCtr="0" anchor="t" bIns="91425" lIns="91425" rIns="91425" tIns="91425">
            <a:noAutofit/>
          </a:bodyPr>
          <a:lstStyle/>
          <a:p>
            <a:pPr lvl="0" rtl="0">
              <a:spcBef>
                <a:spcPts val="0"/>
              </a:spcBef>
              <a:buNone/>
            </a:pPr>
            <a:r>
              <a:rPr lang="en"/>
              <a:t>1</a:t>
            </a:r>
          </a:p>
        </p:txBody>
      </p:sp>
      <p:sp>
        <p:nvSpPr>
          <p:cNvPr id="131" name="Shape 131"/>
          <p:cNvSpPr txBox="1"/>
          <p:nvPr/>
        </p:nvSpPr>
        <p:spPr>
          <a:xfrm>
            <a:off x="589650" y="3555675"/>
            <a:ext cx="243899" cy="338100"/>
          </a:xfrm>
          <a:prstGeom prst="rect">
            <a:avLst/>
          </a:prstGeom>
          <a:noFill/>
          <a:ln>
            <a:noFill/>
          </a:ln>
        </p:spPr>
        <p:txBody>
          <a:bodyPr anchorCtr="0" anchor="t" bIns="91425" lIns="91425" rIns="91425" tIns="91425">
            <a:noAutofit/>
          </a:bodyPr>
          <a:lstStyle/>
          <a:p>
            <a:pPr lvl="0" rtl="0">
              <a:spcBef>
                <a:spcPts val="0"/>
              </a:spcBef>
              <a:buNone/>
            </a:pPr>
            <a:r>
              <a:rPr lang="en"/>
              <a:t>2</a:t>
            </a:r>
          </a:p>
        </p:txBody>
      </p:sp>
      <p:sp>
        <p:nvSpPr>
          <p:cNvPr id="132" name="Shape 132"/>
          <p:cNvSpPr txBox="1"/>
          <p:nvPr/>
        </p:nvSpPr>
        <p:spPr>
          <a:xfrm>
            <a:off x="7775825" y="2085675"/>
            <a:ext cx="243899" cy="338100"/>
          </a:xfrm>
          <a:prstGeom prst="rect">
            <a:avLst/>
          </a:prstGeom>
          <a:noFill/>
          <a:ln>
            <a:noFill/>
          </a:ln>
        </p:spPr>
        <p:txBody>
          <a:bodyPr anchorCtr="0" anchor="t" bIns="91425" lIns="91425" rIns="91425" tIns="91425">
            <a:noAutofit/>
          </a:bodyPr>
          <a:lstStyle/>
          <a:p>
            <a:pPr lvl="0" rtl="0">
              <a:spcBef>
                <a:spcPts val="0"/>
              </a:spcBef>
              <a:buNone/>
            </a:pPr>
            <a:r>
              <a:rPr lang="en"/>
              <a:t>3</a:t>
            </a:r>
          </a:p>
        </p:txBody>
      </p:sp>
      <p:cxnSp>
        <p:nvCxnSpPr>
          <p:cNvPr id="133" name="Shape 133"/>
          <p:cNvCxnSpPr/>
          <p:nvPr/>
        </p:nvCxnSpPr>
        <p:spPr>
          <a:xfrm rot="10800000">
            <a:off x="3948125" y="4519574"/>
            <a:ext cx="561599" cy="9000"/>
          </a:xfrm>
          <a:prstGeom prst="straightConnector1">
            <a:avLst/>
          </a:prstGeom>
          <a:noFill/>
          <a:ln cap="flat" cmpd="sng" w="19050">
            <a:solidFill>
              <a:schemeClr val="dk2"/>
            </a:solidFill>
            <a:prstDash val="solid"/>
            <a:round/>
            <a:headEnd len="lg" w="lg" type="none"/>
            <a:tailEnd len="lg" w="lg" type="triangle"/>
          </a:ln>
        </p:spPr>
      </p:cxnSp>
      <p:cxnSp>
        <p:nvCxnSpPr>
          <p:cNvPr id="134" name="Shape 134"/>
          <p:cNvCxnSpPr/>
          <p:nvPr/>
        </p:nvCxnSpPr>
        <p:spPr>
          <a:xfrm flipH="1">
            <a:off x="1961274" y="428025"/>
            <a:ext cx="391200" cy="198300"/>
          </a:xfrm>
          <a:prstGeom prst="straightConnector1">
            <a:avLst/>
          </a:prstGeom>
          <a:noFill/>
          <a:ln cap="flat" cmpd="sng" w="19050">
            <a:solidFill>
              <a:schemeClr val="dk2"/>
            </a:solidFill>
            <a:prstDash val="solid"/>
            <a:round/>
            <a:headEnd len="lg" w="lg" type="none"/>
            <a:tailEnd len="lg" w="lg" type="triangle"/>
          </a:ln>
        </p:spPr>
      </p:cxnSp>
      <p:cxnSp>
        <p:nvCxnSpPr>
          <p:cNvPr id="135" name="Shape 135"/>
          <p:cNvCxnSpPr/>
          <p:nvPr/>
        </p:nvCxnSpPr>
        <p:spPr>
          <a:xfrm rot="10800000">
            <a:off x="3075299" y="1970924"/>
            <a:ext cx="418200" cy="17100"/>
          </a:xfrm>
          <a:prstGeom prst="straightConnector1">
            <a:avLst/>
          </a:prstGeom>
          <a:noFill/>
          <a:ln cap="flat" cmpd="sng" w="19050">
            <a:solidFill>
              <a:schemeClr val="dk2"/>
            </a:solidFill>
            <a:prstDash val="solid"/>
            <a:round/>
            <a:headEnd len="lg" w="lg" type="none"/>
            <a:tailEnd len="lg" w="lg" type="triangle"/>
          </a:ln>
        </p:spPr>
      </p:cxnSp>
      <p:cxnSp>
        <p:nvCxnSpPr>
          <p:cNvPr id="136" name="Shape 136"/>
          <p:cNvCxnSpPr/>
          <p:nvPr/>
        </p:nvCxnSpPr>
        <p:spPr>
          <a:xfrm flipH="1">
            <a:off x="2684099" y="2676887"/>
            <a:ext cx="391200" cy="198300"/>
          </a:xfrm>
          <a:prstGeom prst="straightConnector1">
            <a:avLst/>
          </a:prstGeom>
          <a:noFill/>
          <a:ln cap="flat" cmpd="sng" w="19050">
            <a:solidFill>
              <a:schemeClr val="dk2"/>
            </a:solidFill>
            <a:prstDash val="solid"/>
            <a:round/>
            <a:headEnd len="lg" w="lg" type="none"/>
            <a:tailEnd len="lg" w="lg" type="triangle"/>
          </a:ln>
        </p:spPr>
      </p:cxnSp>
      <p:cxnSp>
        <p:nvCxnSpPr>
          <p:cNvPr id="137" name="Shape 137"/>
          <p:cNvCxnSpPr/>
          <p:nvPr/>
        </p:nvCxnSpPr>
        <p:spPr>
          <a:xfrm rot="10800000">
            <a:off x="8948925" y="1961325"/>
            <a:ext cx="258599" cy="26699"/>
          </a:xfrm>
          <a:prstGeom prst="straightConnector1">
            <a:avLst/>
          </a:prstGeom>
          <a:noFill/>
          <a:ln cap="flat" cmpd="sng" w="19050">
            <a:solidFill>
              <a:schemeClr val="dk2"/>
            </a:solidFill>
            <a:prstDash val="solid"/>
            <a:round/>
            <a:headEnd len="lg" w="lg" type="none"/>
            <a:tailEnd len="lg" w="lg" type="triangle"/>
          </a:ln>
        </p:spPr>
      </p:cxnSp>
      <p:cxnSp>
        <p:nvCxnSpPr>
          <p:cNvPr id="138" name="Shape 138"/>
          <p:cNvCxnSpPr/>
          <p:nvPr/>
        </p:nvCxnSpPr>
        <p:spPr>
          <a:xfrm rot="10800000">
            <a:off x="6856725" y="1901499"/>
            <a:ext cx="291599" cy="380700"/>
          </a:xfrm>
          <a:prstGeom prst="straightConnector1">
            <a:avLst/>
          </a:prstGeom>
          <a:noFill/>
          <a:ln cap="flat" cmpd="sng" w="19050">
            <a:solidFill>
              <a:schemeClr val="dk2"/>
            </a:solidFill>
            <a:prstDash val="solid"/>
            <a:round/>
            <a:headEnd len="lg" w="lg" type="none"/>
            <a:tailEnd len="lg" w="lg" type="triangle"/>
          </a:ln>
        </p:spPr>
      </p:cxn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